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5"/>
  </p:notesMasterIdLst>
  <p:handoutMasterIdLst>
    <p:handoutMasterId r:id="rId36"/>
  </p:handoutMasterIdLst>
  <p:sldIdLst>
    <p:sldId id="306" r:id="rId5"/>
    <p:sldId id="307" r:id="rId6"/>
    <p:sldId id="308" r:id="rId7"/>
    <p:sldId id="345" r:id="rId8"/>
    <p:sldId id="348" r:id="rId9"/>
    <p:sldId id="349" r:id="rId10"/>
    <p:sldId id="344" r:id="rId11"/>
    <p:sldId id="314" r:id="rId12"/>
    <p:sldId id="316" r:id="rId13"/>
    <p:sldId id="320" r:id="rId14"/>
    <p:sldId id="321" r:id="rId15"/>
    <p:sldId id="322" r:id="rId16"/>
    <p:sldId id="317" r:id="rId17"/>
    <p:sldId id="334" r:id="rId18"/>
    <p:sldId id="323" r:id="rId19"/>
    <p:sldId id="325" r:id="rId20"/>
    <p:sldId id="326" r:id="rId21"/>
    <p:sldId id="328" r:id="rId22"/>
    <p:sldId id="329" r:id="rId23"/>
    <p:sldId id="327" r:id="rId24"/>
    <p:sldId id="330" r:id="rId25"/>
    <p:sldId id="331" r:id="rId26"/>
    <p:sldId id="318" r:id="rId27"/>
    <p:sldId id="353" r:id="rId28"/>
    <p:sldId id="350" r:id="rId29"/>
    <p:sldId id="351" r:id="rId30"/>
    <p:sldId id="315" r:id="rId31"/>
    <p:sldId id="335" r:id="rId32"/>
    <p:sldId id="319" r:id="rId33"/>
    <p:sldId id="312" r:id="rId3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66" autoAdjust="0"/>
    <p:restoredTop sz="84967" autoAdjust="0"/>
  </p:normalViewPr>
  <p:slideViewPr>
    <p:cSldViewPr snapToGrid="0">
      <p:cViewPr>
        <p:scale>
          <a:sx n="90" d="100"/>
          <a:sy n="90" d="100"/>
        </p:scale>
        <p:origin x="144" y="58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23/05/2023</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23/05/2023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The advent of music streaming platforms revolutionised music consumption but also introduced problems like high fees, restricted content access, and challenges for non-mainstream creators. To address these, the report discusses the development of a decentralized streaming music platform, JJAX, built on Ethereum, leveraging smart contracts, tokenization, and NFTs. This platform ensures a more open, transparent, and fair revenue sharing environment for creators. They can freely upload music, set their own prices, and receive most of their earnings in cryptocurrency. The platform also encourages secondary creators to remix and upload their creations, ensuring original creators also profit. Listeners can discover and purchase music at a lower cost. The report outlines the background, motivation, architecture, and technical details of JJAX, evaluates its effectiveness, and discusses potential improvements. In essence, JJAX is poised to disrupt the industry, providing a fairer, more sustainable model for music consumption</a:t>
            </a:r>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30</a:t>
            </a:fld>
            <a:endParaRPr lang="en-GB"/>
          </a:p>
        </p:txBody>
      </p:sp>
    </p:spTree>
    <p:extLst>
      <p:ext uri="{BB962C8B-B14F-4D97-AF65-F5344CB8AC3E}">
        <p14:creationId xmlns:p14="http://schemas.microsoft.com/office/powerpoint/2010/main" val="299450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594360"/>
            <a:ext cx="6770127" cy="2843784"/>
          </a:xfrm>
        </p:spPr>
        <p:txBody>
          <a:bodyPr rtlCol="0"/>
          <a:lstStyle/>
          <a:p>
            <a:pPr rtl="0"/>
            <a:r>
              <a:rPr lang="en-GB" sz="5400" spc="400" dirty="0">
                <a:solidFill>
                  <a:schemeClr val="bg1"/>
                </a:solidFill>
              </a:rPr>
              <a:t>JJAX</a:t>
            </a:r>
            <a:br>
              <a:rPr lang="en-GB" sz="5400" spc="400" dirty="0">
                <a:solidFill>
                  <a:schemeClr val="bg1"/>
                </a:solidFill>
              </a:rPr>
            </a:br>
            <a:r>
              <a:rPr lang="en-GB" sz="2000" spc="400" dirty="0"/>
              <a:t>AN NFT Based Music Sharing Platform</a:t>
            </a:r>
            <a:endParaRPr lang="en-GB"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en-GB" sz="2000" dirty="0">
                <a:solidFill>
                  <a:schemeClr val="bg1"/>
                </a:solidFill>
              </a:rPr>
              <a:t>Group 12 – Andrew McWilliam, Jake Grieves, </a:t>
            </a:r>
            <a:r>
              <a:rPr lang="en-GB" sz="2000" dirty="0" err="1">
                <a:solidFill>
                  <a:schemeClr val="bg1"/>
                </a:solidFill>
              </a:rPr>
              <a:t>Jaiyi</a:t>
            </a:r>
            <a:r>
              <a:rPr lang="en-GB" sz="2000" dirty="0">
                <a:solidFill>
                  <a:schemeClr val="bg1"/>
                </a:solidFill>
              </a:rPr>
              <a:t> Zhong and </a:t>
            </a:r>
            <a:r>
              <a:rPr lang="en-GB" sz="2000" dirty="0" err="1">
                <a:solidFill>
                  <a:schemeClr val="bg1"/>
                </a:solidFill>
              </a:rPr>
              <a:t>Xinrui</a:t>
            </a:r>
            <a:r>
              <a:rPr lang="en-GB" sz="2000" dirty="0">
                <a:solidFill>
                  <a:schemeClr val="bg1"/>
                </a:solidFill>
              </a:rPr>
              <a:t> Hue </a:t>
            </a:r>
          </a:p>
          <a:p>
            <a:pPr rtl="0"/>
            <a:endParaRPr lang="en-GB"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4419-8B50-C22C-79D1-4CA8D060DC4D}"/>
              </a:ext>
            </a:extLst>
          </p:cNvPr>
          <p:cNvSpPr>
            <a:spLocks noGrp="1"/>
          </p:cNvSpPr>
          <p:nvPr>
            <p:ph type="title"/>
          </p:nvPr>
        </p:nvSpPr>
        <p:spPr/>
        <p:txBody>
          <a:bodyPr/>
          <a:lstStyle/>
          <a:p>
            <a:r>
              <a:rPr lang="en-GB" dirty="0"/>
              <a:t>The “Non-Fungible Token Standard”</a:t>
            </a:r>
          </a:p>
        </p:txBody>
      </p:sp>
      <p:sp>
        <p:nvSpPr>
          <p:cNvPr id="4" name="Footer Placeholder 3">
            <a:extLst>
              <a:ext uri="{FF2B5EF4-FFF2-40B4-BE49-F238E27FC236}">
                <a16:creationId xmlns:a16="http://schemas.microsoft.com/office/drawing/2014/main" id="{AE59E07F-51AB-DDC1-570A-B171C184D957}"/>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6F14D4D4-12CD-40B0-E33A-577B2750368A}"/>
              </a:ext>
            </a:extLst>
          </p:cNvPr>
          <p:cNvSpPr>
            <a:spLocks noGrp="1"/>
          </p:cNvSpPr>
          <p:nvPr>
            <p:ph type="sldNum" sz="quarter" idx="12"/>
          </p:nvPr>
        </p:nvSpPr>
        <p:spPr/>
        <p:txBody>
          <a:bodyPr/>
          <a:lstStyle/>
          <a:p>
            <a:pPr rtl="0"/>
            <a:fld id="{D8DA9DAA-006C-4F4B-980E-E3DF019B24E2}" type="slidenum">
              <a:rPr lang="en-GB" noProof="0" smtClean="0"/>
              <a:t>10</a:t>
            </a:fld>
            <a:endParaRPr lang="en-GB" noProof="0"/>
          </a:p>
        </p:txBody>
      </p:sp>
      <p:pic>
        <p:nvPicPr>
          <p:cNvPr id="7" name="Picture 6">
            <a:extLst>
              <a:ext uri="{FF2B5EF4-FFF2-40B4-BE49-F238E27FC236}">
                <a16:creationId xmlns:a16="http://schemas.microsoft.com/office/drawing/2014/main" id="{6C660EB4-B75D-CD1A-DD6F-6F277A65DEAC}"/>
              </a:ext>
            </a:extLst>
          </p:cNvPr>
          <p:cNvPicPr>
            <a:picLocks noChangeAspect="1"/>
          </p:cNvPicPr>
          <p:nvPr/>
        </p:nvPicPr>
        <p:blipFill>
          <a:blip r:embed="rId2"/>
          <a:stretch>
            <a:fillRect/>
          </a:stretch>
        </p:blipFill>
        <p:spPr>
          <a:xfrm>
            <a:off x="1432492" y="4721661"/>
            <a:ext cx="2606108" cy="1303054"/>
          </a:xfrm>
          <a:prstGeom prst="rect">
            <a:avLst/>
          </a:prstGeom>
        </p:spPr>
      </p:pic>
      <p:sp>
        <p:nvSpPr>
          <p:cNvPr id="8" name="TextBox 7">
            <a:extLst>
              <a:ext uri="{FF2B5EF4-FFF2-40B4-BE49-F238E27FC236}">
                <a16:creationId xmlns:a16="http://schemas.microsoft.com/office/drawing/2014/main" id="{DC61CC9D-A72B-71D2-D5B5-27751EA9913F}"/>
              </a:ext>
            </a:extLst>
          </p:cNvPr>
          <p:cNvSpPr txBox="1"/>
          <p:nvPr/>
        </p:nvSpPr>
        <p:spPr>
          <a:xfrm>
            <a:off x="838200" y="2136338"/>
            <a:ext cx="4608871" cy="2585323"/>
          </a:xfrm>
          <a:prstGeom prst="rect">
            <a:avLst/>
          </a:prstGeom>
          <a:noFill/>
        </p:spPr>
        <p:txBody>
          <a:bodyPr wrap="square" rtlCol="0">
            <a:spAutoFit/>
          </a:bodyPr>
          <a:lstStyle/>
          <a:p>
            <a:pPr marL="285750" indent="-285750">
              <a:buFont typeface="Arial" panose="020B0604020202020204" pitchFamily="34" charset="0"/>
              <a:buChar char="•"/>
            </a:pPr>
            <a:r>
              <a:rPr lang="en-GB" dirty="0"/>
              <a:t>Inspired by the ERC 20 standard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0" i="0" dirty="0">
                <a:solidFill>
                  <a:srgbClr val="212529"/>
                </a:solidFill>
                <a:effectLst/>
                <a:latin typeface="system-ui"/>
              </a:rPr>
              <a:t>provides basic functionality to track and transfer NFTs.</a:t>
            </a:r>
          </a:p>
          <a:p>
            <a:pPr marL="285750" indent="-285750">
              <a:buFont typeface="Arial" panose="020B0604020202020204" pitchFamily="34" charset="0"/>
              <a:buChar char="•"/>
            </a:pPr>
            <a:endParaRPr lang="en-GB" dirty="0">
              <a:solidFill>
                <a:srgbClr val="212529"/>
              </a:solidFill>
              <a:latin typeface="system-ui"/>
            </a:endParaRPr>
          </a:p>
          <a:p>
            <a:pPr marL="285750" indent="-285750">
              <a:buFont typeface="Arial" panose="020B0604020202020204" pitchFamily="34" charset="0"/>
              <a:buChar char="•"/>
            </a:pPr>
            <a:r>
              <a:rPr lang="en-GB" b="0" i="0" dirty="0">
                <a:solidFill>
                  <a:srgbClr val="212529"/>
                </a:solidFill>
                <a:effectLst/>
                <a:latin typeface="system-ui"/>
              </a:rPr>
              <a:t>Shown are the requirements for an object to be ERC 721 Complacent </a:t>
            </a:r>
          </a:p>
          <a:p>
            <a:pPr marL="285750" indent="-285750">
              <a:buFont typeface="Arial" panose="020B0604020202020204" pitchFamily="34" charset="0"/>
              <a:buChar char="•"/>
            </a:pPr>
            <a:endParaRPr lang="en-GB" dirty="0">
              <a:solidFill>
                <a:srgbClr val="212529"/>
              </a:solidFill>
              <a:latin typeface="system-ui"/>
            </a:endParaRPr>
          </a:p>
          <a:p>
            <a:pPr marL="285750" indent="-285750">
              <a:buFont typeface="Arial" panose="020B0604020202020204" pitchFamily="34" charset="0"/>
              <a:buChar char="•"/>
            </a:pPr>
            <a:endParaRPr lang="en-GB" dirty="0"/>
          </a:p>
        </p:txBody>
      </p:sp>
      <p:pic>
        <p:nvPicPr>
          <p:cNvPr id="10" name="Picture 9">
            <a:extLst>
              <a:ext uri="{FF2B5EF4-FFF2-40B4-BE49-F238E27FC236}">
                <a16:creationId xmlns:a16="http://schemas.microsoft.com/office/drawing/2014/main" id="{02FF52D1-C659-E5B7-0C6B-4A49F4729B34}"/>
              </a:ext>
            </a:extLst>
          </p:cNvPr>
          <p:cNvPicPr>
            <a:picLocks noChangeAspect="1"/>
          </p:cNvPicPr>
          <p:nvPr/>
        </p:nvPicPr>
        <p:blipFill rotWithShape="1">
          <a:blip r:embed="rId3"/>
          <a:srcRect r="2336"/>
          <a:stretch/>
        </p:blipFill>
        <p:spPr>
          <a:xfrm>
            <a:off x="6744931" y="1690688"/>
            <a:ext cx="3134012" cy="2978107"/>
          </a:xfrm>
          <a:prstGeom prst="rect">
            <a:avLst/>
          </a:prstGeom>
        </p:spPr>
      </p:pic>
      <p:pic>
        <p:nvPicPr>
          <p:cNvPr id="12" name="Picture 11">
            <a:extLst>
              <a:ext uri="{FF2B5EF4-FFF2-40B4-BE49-F238E27FC236}">
                <a16:creationId xmlns:a16="http://schemas.microsoft.com/office/drawing/2014/main" id="{023E5A6F-2FEA-2579-5045-1863DABBB395}"/>
              </a:ext>
            </a:extLst>
          </p:cNvPr>
          <p:cNvPicPr>
            <a:picLocks noChangeAspect="1"/>
          </p:cNvPicPr>
          <p:nvPr/>
        </p:nvPicPr>
        <p:blipFill>
          <a:blip r:embed="rId4"/>
          <a:stretch>
            <a:fillRect/>
          </a:stretch>
        </p:blipFill>
        <p:spPr>
          <a:xfrm>
            <a:off x="6744931" y="4627005"/>
            <a:ext cx="3134012" cy="1334721"/>
          </a:xfrm>
          <a:prstGeom prst="rect">
            <a:avLst/>
          </a:prstGeom>
        </p:spPr>
      </p:pic>
    </p:spTree>
    <p:extLst>
      <p:ext uri="{BB962C8B-B14F-4D97-AF65-F5344CB8AC3E}">
        <p14:creationId xmlns:p14="http://schemas.microsoft.com/office/powerpoint/2010/main" val="309785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F58524-41E1-BE43-1D6A-33B1F170C679}"/>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C410B074-F277-49CC-BCBD-E973F5906643}"/>
              </a:ext>
            </a:extLst>
          </p:cNvPr>
          <p:cNvSpPr>
            <a:spLocks noGrp="1"/>
          </p:cNvSpPr>
          <p:nvPr>
            <p:ph type="sldNum" sz="quarter" idx="12"/>
          </p:nvPr>
        </p:nvSpPr>
        <p:spPr/>
        <p:txBody>
          <a:bodyPr/>
          <a:lstStyle/>
          <a:p>
            <a:pPr rtl="0"/>
            <a:fld id="{D8DA9DAA-006C-4F4B-980E-E3DF019B24E2}" type="slidenum">
              <a:rPr lang="en-GB" noProof="0" smtClean="0"/>
              <a:t>11</a:t>
            </a:fld>
            <a:endParaRPr lang="en-GB" noProof="0"/>
          </a:p>
        </p:txBody>
      </p:sp>
      <p:pic>
        <p:nvPicPr>
          <p:cNvPr id="6" name="Picture 5">
            <a:extLst>
              <a:ext uri="{FF2B5EF4-FFF2-40B4-BE49-F238E27FC236}">
                <a16:creationId xmlns:a16="http://schemas.microsoft.com/office/drawing/2014/main" id="{BAB814FF-E971-93A4-DB89-48349CBBCABB}"/>
              </a:ext>
            </a:extLst>
          </p:cNvPr>
          <p:cNvPicPr>
            <a:picLocks noChangeAspect="1"/>
          </p:cNvPicPr>
          <p:nvPr/>
        </p:nvPicPr>
        <p:blipFill>
          <a:blip r:embed="rId2"/>
          <a:stretch>
            <a:fillRect/>
          </a:stretch>
        </p:blipFill>
        <p:spPr>
          <a:xfrm>
            <a:off x="942734" y="570923"/>
            <a:ext cx="5281945" cy="835090"/>
          </a:xfrm>
          <a:prstGeom prst="rect">
            <a:avLst/>
          </a:prstGeom>
        </p:spPr>
      </p:pic>
      <p:sp>
        <p:nvSpPr>
          <p:cNvPr id="9" name="TextBox 8">
            <a:extLst>
              <a:ext uri="{FF2B5EF4-FFF2-40B4-BE49-F238E27FC236}">
                <a16:creationId xmlns:a16="http://schemas.microsoft.com/office/drawing/2014/main" id="{142C0419-6D0E-FB58-424A-459CEE894EA3}"/>
              </a:ext>
            </a:extLst>
          </p:cNvPr>
          <p:cNvSpPr txBox="1"/>
          <p:nvPr/>
        </p:nvSpPr>
        <p:spPr>
          <a:xfrm>
            <a:off x="757084" y="1592826"/>
            <a:ext cx="5791200" cy="4801314"/>
          </a:xfrm>
          <a:prstGeom prst="rect">
            <a:avLst/>
          </a:prstGeom>
          <a:noFill/>
        </p:spPr>
        <p:txBody>
          <a:bodyPr wrap="square" rtlCol="0">
            <a:spAutoFit/>
          </a:bodyPr>
          <a:lstStyle/>
          <a:p>
            <a:r>
              <a:rPr lang="en-GB" b="0" i="0" dirty="0" err="1">
                <a:solidFill>
                  <a:srgbClr val="374151"/>
                </a:solidFill>
                <a:effectLst/>
                <a:latin typeface="Söhne"/>
              </a:rPr>
              <a:t>OpenZeppelin</a:t>
            </a:r>
            <a:r>
              <a:rPr lang="en-GB" b="0" i="0" dirty="0">
                <a:solidFill>
                  <a:srgbClr val="374151"/>
                </a:solidFill>
                <a:effectLst/>
                <a:latin typeface="Söhne"/>
              </a:rPr>
              <a:t> is an open-source framework and library for building secure and audited smart contracts on the Ethereum blockchain.</a:t>
            </a:r>
          </a:p>
          <a:p>
            <a:endParaRPr lang="en-GB" b="0" i="0" dirty="0">
              <a:solidFill>
                <a:srgbClr val="374151"/>
              </a:solidFill>
              <a:effectLst/>
              <a:latin typeface="Söhne"/>
            </a:endParaRPr>
          </a:p>
          <a:p>
            <a:r>
              <a:rPr lang="en-GB" dirty="0">
                <a:solidFill>
                  <a:srgbClr val="374151"/>
                </a:solidFill>
                <a:latin typeface="Söhne"/>
              </a:rPr>
              <a:t>Contains an implementation of the ERC 721 standard (and extensions), which are used by the project.</a:t>
            </a:r>
          </a:p>
          <a:p>
            <a:endParaRPr lang="en-GB" dirty="0">
              <a:solidFill>
                <a:srgbClr val="374151"/>
              </a:solidFill>
              <a:latin typeface="Söhne"/>
            </a:endParaRPr>
          </a:p>
          <a:p>
            <a:r>
              <a:rPr lang="en-GB" dirty="0">
                <a:solidFill>
                  <a:srgbClr val="374151"/>
                </a:solidFill>
                <a:latin typeface="Söhne"/>
              </a:rPr>
              <a:t>The project makes use of five base contracts for added functionality.</a:t>
            </a:r>
          </a:p>
          <a:p>
            <a:endParaRPr lang="en-GB" dirty="0">
              <a:solidFill>
                <a:srgbClr val="374151"/>
              </a:solidFill>
              <a:latin typeface="Söhne"/>
            </a:endParaRPr>
          </a:p>
          <a:p>
            <a:pPr marL="285750" indent="-285750">
              <a:buFont typeface="Arial" panose="020B0604020202020204" pitchFamily="34" charset="0"/>
              <a:buChar char="•"/>
            </a:pPr>
            <a:r>
              <a:rPr lang="en-GB" dirty="0">
                <a:solidFill>
                  <a:srgbClr val="374151"/>
                </a:solidFill>
                <a:latin typeface="Söhne"/>
              </a:rPr>
              <a:t>ERC721.sol</a:t>
            </a:r>
          </a:p>
          <a:p>
            <a:pPr marL="285750" indent="-285750">
              <a:buFont typeface="Arial" panose="020B0604020202020204" pitchFamily="34" charset="0"/>
              <a:buChar char="•"/>
            </a:pPr>
            <a:r>
              <a:rPr lang="en-GB" dirty="0" err="1">
                <a:solidFill>
                  <a:srgbClr val="374151"/>
                </a:solidFill>
                <a:latin typeface="Söhne"/>
              </a:rPr>
              <a:t>Ownable.sol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Counters.sol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Enumerable.sol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URIStorage.sol</a:t>
            </a:r>
            <a:endParaRPr lang="en-GB" dirty="0">
              <a:solidFill>
                <a:srgbClr val="374151"/>
              </a:solidFill>
              <a:latin typeface="Söhne"/>
            </a:endParaRPr>
          </a:p>
          <a:p>
            <a:pPr marL="285750" indent="-285750">
              <a:buFont typeface="Arial" panose="020B0604020202020204" pitchFamily="34" charset="0"/>
              <a:buChar char="•"/>
            </a:pPr>
            <a:r>
              <a:rPr lang="en-GB" dirty="0" err="1">
                <a:solidFill>
                  <a:srgbClr val="374151"/>
                </a:solidFill>
                <a:latin typeface="Söhne"/>
              </a:rPr>
              <a:t>Burnable.sol</a:t>
            </a:r>
            <a:endParaRPr lang="en-GB" dirty="0">
              <a:solidFill>
                <a:srgbClr val="374151"/>
              </a:solidFill>
              <a:latin typeface="Söhne"/>
            </a:endParaRPr>
          </a:p>
          <a:p>
            <a:pPr marL="285750" indent="-285750">
              <a:buFont typeface="Arial" panose="020B0604020202020204" pitchFamily="34" charset="0"/>
              <a:buChar char="•"/>
            </a:pPr>
            <a:endParaRPr lang="en-GB" dirty="0"/>
          </a:p>
        </p:txBody>
      </p:sp>
      <p:pic>
        <p:nvPicPr>
          <p:cNvPr id="11" name="Picture 10">
            <a:extLst>
              <a:ext uri="{FF2B5EF4-FFF2-40B4-BE49-F238E27FC236}">
                <a16:creationId xmlns:a16="http://schemas.microsoft.com/office/drawing/2014/main" id="{2E507938-DC4B-54C9-9775-77663A1F6A79}"/>
              </a:ext>
            </a:extLst>
          </p:cNvPr>
          <p:cNvPicPr>
            <a:picLocks noChangeAspect="1"/>
          </p:cNvPicPr>
          <p:nvPr/>
        </p:nvPicPr>
        <p:blipFill>
          <a:blip r:embed="rId3"/>
          <a:stretch>
            <a:fillRect/>
          </a:stretch>
        </p:blipFill>
        <p:spPr>
          <a:xfrm>
            <a:off x="6548284" y="2451737"/>
            <a:ext cx="5080003" cy="1954525"/>
          </a:xfrm>
          <a:prstGeom prst="rect">
            <a:avLst/>
          </a:prstGeom>
        </p:spPr>
      </p:pic>
    </p:spTree>
    <p:extLst>
      <p:ext uri="{BB962C8B-B14F-4D97-AF65-F5344CB8AC3E}">
        <p14:creationId xmlns:p14="http://schemas.microsoft.com/office/powerpoint/2010/main" val="335168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2E80-9819-E42B-6F16-CD5784B49F69}"/>
              </a:ext>
            </a:extLst>
          </p:cNvPr>
          <p:cNvSpPr>
            <a:spLocks noGrp="1"/>
          </p:cNvSpPr>
          <p:nvPr>
            <p:ph type="title"/>
          </p:nvPr>
        </p:nvSpPr>
        <p:spPr>
          <a:xfrm>
            <a:off x="839788" y="457200"/>
            <a:ext cx="3932237" cy="1600200"/>
          </a:xfrm>
        </p:spPr>
        <p:txBody>
          <a:bodyPr anchor="b">
            <a:normAutofit/>
          </a:bodyPr>
          <a:lstStyle/>
          <a:p>
            <a:r>
              <a:rPr lang="en-GB" dirty="0"/>
              <a:t>IPFS</a:t>
            </a:r>
          </a:p>
        </p:txBody>
      </p:sp>
      <p:pic>
        <p:nvPicPr>
          <p:cNvPr id="6" name="Picture 5">
            <a:extLst>
              <a:ext uri="{FF2B5EF4-FFF2-40B4-BE49-F238E27FC236}">
                <a16:creationId xmlns:a16="http://schemas.microsoft.com/office/drawing/2014/main" id="{0B7D28FC-BC27-0FE5-23C6-802B7AAD4D50}"/>
              </a:ext>
            </a:extLst>
          </p:cNvPr>
          <p:cNvPicPr>
            <a:picLocks noChangeAspect="1"/>
          </p:cNvPicPr>
          <p:nvPr/>
        </p:nvPicPr>
        <p:blipFill>
          <a:blip r:embed="rId2"/>
          <a:stretch>
            <a:fillRect/>
          </a:stretch>
        </p:blipFill>
        <p:spPr>
          <a:xfrm>
            <a:off x="6096000" y="873854"/>
            <a:ext cx="2200618" cy="2200618"/>
          </a:xfrm>
          <a:prstGeom prst="rect">
            <a:avLst/>
          </a:prstGeom>
          <a:noFill/>
        </p:spPr>
      </p:pic>
      <p:sp>
        <p:nvSpPr>
          <p:cNvPr id="12" name="Text Placeholder 3">
            <a:extLst>
              <a:ext uri="{FF2B5EF4-FFF2-40B4-BE49-F238E27FC236}">
                <a16:creationId xmlns:a16="http://schemas.microsoft.com/office/drawing/2014/main" id="{FF87204D-A33B-F471-D7D3-584E95935FA1}"/>
              </a:ext>
            </a:extLst>
          </p:cNvPr>
          <p:cNvSpPr>
            <a:spLocks noGrp="1"/>
          </p:cNvSpPr>
          <p:nvPr>
            <p:ph type="body" sz="half" idx="2"/>
          </p:nvPr>
        </p:nvSpPr>
        <p:spPr>
          <a:xfrm>
            <a:off x="839788" y="2057400"/>
            <a:ext cx="3932237" cy="3811588"/>
          </a:xfrm>
        </p:spPr>
        <p:txBody>
          <a:bodyPr/>
          <a:lstStyle/>
          <a:p>
            <a:pPr marL="285750" indent="-285750">
              <a:buFont typeface="Arial" panose="020B0604020202020204" pitchFamily="34" charset="0"/>
              <a:buChar char="•"/>
            </a:pPr>
            <a:r>
              <a:rPr lang="en-US" dirty="0"/>
              <a:t>“</a:t>
            </a:r>
            <a:r>
              <a:rPr lang="en-GB" dirty="0"/>
              <a:t>A peer-to-peer hypermedia protocol designed to preserve and grow humanity's knowledge by making the web upgradeable, resilient, and more open.”</a:t>
            </a:r>
          </a:p>
          <a:p>
            <a:pPr marL="285750" indent="-285750">
              <a:buFont typeface="Arial" panose="020B0604020202020204" pitchFamily="34" charset="0"/>
              <a:buChar char="•"/>
            </a:pPr>
            <a:r>
              <a:rPr lang="en-US" dirty="0" err="1"/>
              <a:t>Decentralised</a:t>
            </a:r>
            <a:r>
              <a:rPr lang="en-US" dirty="0"/>
              <a:t> File Sharing Platform Perfect for our needs in the project.</a:t>
            </a:r>
          </a:p>
          <a:p>
            <a:pPr marL="285750" indent="-285750">
              <a:buFont typeface="Arial" panose="020B0604020202020204" pitchFamily="34" charset="0"/>
              <a:buChar char="•"/>
            </a:pPr>
            <a:r>
              <a:rPr lang="en-US" dirty="0"/>
              <a:t>Each </a:t>
            </a:r>
            <a:r>
              <a:rPr lang="en-GB" dirty="0"/>
              <a:t>piece of content is identified by a unique hash. </a:t>
            </a:r>
          </a:p>
          <a:p>
            <a:pPr marL="285750" indent="-285750">
              <a:buFont typeface="Arial" panose="020B0604020202020204" pitchFamily="34" charset="0"/>
              <a:buChar char="•"/>
            </a:pPr>
            <a:r>
              <a:rPr lang="en-GB" dirty="0"/>
              <a:t>Third party applications are used to upload and view data.</a:t>
            </a:r>
            <a:endParaRPr lang="en-US" dirty="0"/>
          </a:p>
        </p:txBody>
      </p:sp>
      <p:sp>
        <p:nvSpPr>
          <p:cNvPr id="4" name="Footer Placeholder 3">
            <a:extLst>
              <a:ext uri="{FF2B5EF4-FFF2-40B4-BE49-F238E27FC236}">
                <a16:creationId xmlns:a16="http://schemas.microsoft.com/office/drawing/2014/main" id="{F17598E7-1516-A7AA-EE36-60B31FAE3971}"/>
              </a:ext>
            </a:extLst>
          </p:cNvPr>
          <p:cNvSpPr>
            <a:spLocks noGrp="1"/>
          </p:cNvSpPr>
          <p:nvPr>
            <p:ph type="ftr" sz="quarter" idx="11"/>
          </p:nvPr>
        </p:nvSpPr>
        <p:spPr>
          <a:xfrm>
            <a:off x="4038600" y="6356350"/>
            <a:ext cx="4114800" cy="365125"/>
          </a:xfrm>
        </p:spPr>
        <p:txBody>
          <a:bodyPr anchor="ctr">
            <a:normAutofit/>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CA0043AB-1639-4B32-ED67-FA46688524E5}"/>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12</a:t>
            </a:fld>
            <a:endParaRPr lang="en-GB" noProof="0"/>
          </a:p>
        </p:txBody>
      </p:sp>
      <p:pic>
        <p:nvPicPr>
          <p:cNvPr id="8" name="Picture 7">
            <a:extLst>
              <a:ext uri="{FF2B5EF4-FFF2-40B4-BE49-F238E27FC236}">
                <a16:creationId xmlns:a16="http://schemas.microsoft.com/office/drawing/2014/main" id="{FEE7A370-22C3-E937-55F6-4998F9873DE6}"/>
              </a:ext>
            </a:extLst>
          </p:cNvPr>
          <p:cNvPicPr>
            <a:picLocks noChangeAspect="1"/>
          </p:cNvPicPr>
          <p:nvPr/>
        </p:nvPicPr>
        <p:blipFill>
          <a:blip r:embed="rId3"/>
          <a:stretch>
            <a:fillRect/>
          </a:stretch>
        </p:blipFill>
        <p:spPr>
          <a:xfrm>
            <a:off x="7419977" y="2020974"/>
            <a:ext cx="4491939" cy="2106997"/>
          </a:xfrm>
          <a:prstGeom prst="rect">
            <a:avLst/>
          </a:prstGeom>
        </p:spPr>
      </p:pic>
      <p:pic>
        <p:nvPicPr>
          <p:cNvPr id="9" name="Picture 8">
            <a:extLst>
              <a:ext uri="{FF2B5EF4-FFF2-40B4-BE49-F238E27FC236}">
                <a16:creationId xmlns:a16="http://schemas.microsoft.com/office/drawing/2014/main" id="{BE64F96B-B71A-A97F-6E9D-90814DCB7FAF}"/>
              </a:ext>
            </a:extLst>
          </p:cNvPr>
          <p:cNvPicPr>
            <a:picLocks noChangeAspect="1"/>
          </p:cNvPicPr>
          <p:nvPr/>
        </p:nvPicPr>
        <p:blipFill>
          <a:blip r:embed="rId4"/>
          <a:stretch>
            <a:fillRect/>
          </a:stretch>
        </p:blipFill>
        <p:spPr>
          <a:xfrm>
            <a:off x="5563376" y="3487738"/>
            <a:ext cx="4762500" cy="2381250"/>
          </a:xfrm>
          <a:prstGeom prst="rect">
            <a:avLst/>
          </a:prstGeom>
        </p:spPr>
      </p:pic>
    </p:spTree>
    <p:extLst>
      <p:ext uri="{BB962C8B-B14F-4D97-AF65-F5344CB8AC3E}">
        <p14:creationId xmlns:p14="http://schemas.microsoft.com/office/powerpoint/2010/main" val="20286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1A650A57-FCD5-5EAC-6676-D29D02EDA6B0}"/>
              </a:ext>
            </a:extLst>
          </p:cNvPr>
          <p:cNvPicPr>
            <a:picLocks noGrp="1" noChangeAspect="1"/>
          </p:cNvPicPr>
          <p:nvPr>
            <p:ph type="pic" sz="quarter" idx="13"/>
          </p:nvPr>
        </p:nvPicPr>
        <p:blipFill>
          <a:blip r:embed="rId2"/>
          <a:srcRect l="25000" r="25000"/>
          <a:stretch>
            <a:fillRect/>
          </a:stretch>
        </p:blipFill>
        <p:spPr>
          <a:xfrm>
            <a:off x="7812088" y="1758950"/>
            <a:ext cx="4267200" cy="4267200"/>
          </a:xfrm>
        </p:spPr>
      </p:pic>
      <p:sp>
        <p:nvSpPr>
          <p:cNvPr id="3" name="Title 2">
            <a:extLst>
              <a:ext uri="{FF2B5EF4-FFF2-40B4-BE49-F238E27FC236}">
                <a16:creationId xmlns:a16="http://schemas.microsoft.com/office/drawing/2014/main" id="{D7683700-F33E-A0B7-2871-CB8DCAC88550}"/>
              </a:ext>
            </a:extLst>
          </p:cNvPr>
          <p:cNvSpPr>
            <a:spLocks noGrp="1"/>
          </p:cNvSpPr>
          <p:nvPr>
            <p:ph type="title"/>
          </p:nvPr>
        </p:nvSpPr>
        <p:spPr>
          <a:xfrm>
            <a:off x="315686" y="501650"/>
            <a:ext cx="6190488" cy="1179576"/>
          </a:xfrm>
        </p:spPr>
        <p:txBody>
          <a:bodyPr/>
          <a:lstStyle/>
          <a:p>
            <a:r>
              <a:rPr lang="en-GB" dirty="0"/>
              <a:t>Backend Design</a:t>
            </a:r>
          </a:p>
        </p:txBody>
      </p:sp>
      <p:sp>
        <p:nvSpPr>
          <p:cNvPr id="4" name="Content Placeholder 3">
            <a:extLst>
              <a:ext uri="{FF2B5EF4-FFF2-40B4-BE49-F238E27FC236}">
                <a16:creationId xmlns:a16="http://schemas.microsoft.com/office/drawing/2014/main" id="{2D9006AC-E1F8-1B2C-C894-94F5B0DD902D}"/>
              </a:ext>
            </a:extLst>
          </p:cNvPr>
          <p:cNvSpPr>
            <a:spLocks noGrp="1"/>
          </p:cNvSpPr>
          <p:nvPr>
            <p:ph idx="1"/>
          </p:nvPr>
        </p:nvSpPr>
        <p:spPr>
          <a:xfrm>
            <a:off x="315686" y="1758556"/>
            <a:ext cx="7409411" cy="4791873"/>
          </a:xfrm>
        </p:spPr>
        <p:txBody>
          <a:bodyPr>
            <a:normAutofit fontScale="92500" lnSpcReduction="20000"/>
          </a:bodyPr>
          <a:lstStyle/>
          <a:p>
            <a:r>
              <a:rPr lang="en-GB" sz="1800" dirty="0"/>
              <a:t>JJAX’s backend architecture was designed in the aim of fulfilling the following objectives – </a:t>
            </a:r>
          </a:p>
          <a:p>
            <a:endParaRPr lang="en-GB" sz="1500" dirty="0"/>
          </a:p>
          <a:p>
            <a:pPr marL="285750" indent="-285750">
              <a:buFont typeface="Arial" panose="020B0604020202020204" pitchFamily="34" charset="0"/>
              <a:buChar char="•"/>
            </a:pPr>
            <a:r>
              <a:rPr lang="en-GB" sz="1800" dirty="0"/>
              <a:t> Enable users to mint their own Non-Fungible Tokens (NFTs)</a:t>
            </a:r>
          </a:p>
          <a:p>
            <a:pPr marL="514350" lvl="1" indent="-285750"/>
            <a:r>
              <a:rPr lang="en-GB" sz="1300" dirty="0"/>
              <a:t>-  Of the ERC721 standard previously discussed. </a:t>
            </a:r>
          </a:p>
          <a:p>
            <a:pPr lvl="1" indent="0">
              <a:buNone/>
            </a:pPr>
            <a:endParaRPr lang="en-GB" sz="1200" dirty="0"/>
          </a:p>
          <a:p>
            <a:pPr marL="285750" indent="-285750">
              <a:buFont typeface="Arial" panose="020B0604020202020204" pitchFamily="34" charset="0"/>
              <a:buChar char="•"/>
            </a:pPr>
            <a:r>
              <a:rPr lang="en-GB" sz="1800" dirty="0"/>
              <a:t>Allow users to list an NFT in one of two ways –</a:t>
            </a:r>
          </a:p>
          <a:p>
            <a:pPr marL="742950" lvl="2" indent="-285750"/>
            <a:r>
              <a:rPr lang="en-GB" sz="1300" dirty="0"/>
              <a:t>-  A fixed price listing, where the lister defines the minimum price they would be happy           with exchanging the NFT they own</a:t>
            </a:r>
          </a:p>
          <a:p>
            <a:pPr lvl="2" indent="0">
              <a:buNone/>
            </a:pPr>
            <a:endParaRPr lang="en-GB" sz="1300" dirty="0"/>
          </a:p>
          <a:p>
            <a:pPr marL="742950" lvl="2" indent="-285750"/>
            <a:r>
              <a:rPr lang="en-GB" sz="1300" dirty="0"/>
              <a:t>-  An auction based listing of specified minimum starting price and period of activity, where during this  period, other users can input bids in the aim of claiming ownership over the particular NFT. </a:t>
            </a:r>
          </a:p>
          <a:p>
            <a:endParaRPr lang="en-GB" sz="1800" dirty="0"/>
          </a:p>
          <a:p>
            <a:pPr marL="285750" indent="-285750">
              <a:buFont typeface="Arial" panose="020B0604020202020204" pitchFamily="34" charset="0"/>
              <a:buChar char="•"/>
            </a:pPr>
            <a:r>
              <a:rPr lang="en-GB" sz="1800" dirty="0"/>
              <a:t>Allow users to buy fixed priced listing and participate in active auctions.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800" dirty="0"/>
              <a:t>Allow users to view current listings, separated by their distinct type. </a:t>
            </a:r>
          </a:p>
        </p:txBody>
      </p:sp>
      <p:sp>
        <p:nvSpPr>
          <p:cNvPr id="7" name="Slide Number Placeholder 6">
            <a:extLst>
              <a:ext uri="{FF2B5EF4-FFF2-40B4-BE49-F238E27FC236}">
                <a16:creationId xmlns:a16="http://schemas.microsoft.com/office/drawing/2014/main" id="{94981487-5259-EBFB-8DD2-0DB4425A8A00}"/>
              </a:ext>
            </a:extLst>
          </p:cNvPr>
          <p:cNvSpPr>
            <a:spLocks noGrp="1"/>
          </p:cNvSpPr>
          <p:nvPr>
            <p:ph type="sldNum" sz="quarter" idx="12"/>
          </p:nvPr>
        </p:nvSpPr>
        <p:spPr/>
        <p:txBody>
          <a:bodyPr/>
          <a:lstStyle/>
          <a:p>
            <a:pPr rtl="0"/>
            <a:fld id="{D8DA9DAA-006C-4F4B-980E-E3DF019B24E2}" type="slidenum">
              <a:rPr lang="en-GB" noProof="0" smtClean="0"/>
              <a:pPr rtl="0"/>
              <a:t>13</a:t>
            </a:fld>
            <a:endParaRPr lang="en-GB" noProof="0"/>
          </a:p>
        </p:txBody>
      </p:sp>
    </p:spTree>
    <p:extLst>
      <p:ext uri="{BB962C8B-B14F-4D97-AF65-F5344CB8AC3E}">
        <p14:creationId xmlns:p14="http://schemas.microsoft.com/office/powerpoint/2010/main" val="350621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74ECC3-7FEE-D364-609B-5FD6CAE7AFD7}"/>
              </a:ext>
            </a:extLst>
          </p:cNvPr>
          <p:cNvSpPr>
            <a:spLocks noGrp="1"/>
          </p:cNvSpPr>
          <p:nvPr>
            <p:ph type="title"/>
          </p:nvPr>
        </p:nvSpPr>
        <p:spPr>
          <a:xfrm>
            <a:off x="112776" y="214566"/>
            <a:ext cx="11521915" cy="1179576"/>
          </a:xfrm>
        </p:spPr>
        <p:txBody>
          <a:bodyPr>
            <a:normAutofit/>
          </a:bodyPr>
          <a:lstStyle/>
          <a:p>
            <a:r>
              <a:rPr lang="en-GB" sz="3600" dirty="0"/>
              <a:t>Backend Design, Initial Minting of NFT</a:t>
            </a:r>
            <a:endParaRPr lang="en-US" sz="3600" dirty="0"/>
          </a:p>
        </p:txBody>
      </p:sp>
      <p:sp>
        <p:nvSpPr>
          <p:cNvPr id="4" name="Content Placeholder 3">
            <a:extLst>
              <a:ext uri="{FF2B5EF4-FFF2-40B4-BE49-F238E27FC236}">
                <a16:creationId xmlns:a16="http://schemas.microsoft.com/office/drawing/2014/main" id="{AA700FB6-9789-FE65-F83B-9712BE95696A}"/>
              </a:ext>
            </a:extLst>
          </p:cNvPr>
          <p:cNvSpPr>
            <a:spLocks noGrp="1"/>
          </p:cNvSpPr>
          <p:nvPr>
            <p:ph idx="1"/>
          </p:nvPr>
        </p:nvSpPr>
        <p:spPr>
          <a:xfrm>
            <a:off x="412549" y="3875246"/>
            <a:ext cx="10941251" cy="2296954"/>
          </a:xfrm>
        </p:spPr>
        <p:txBody>
          <a:bodyPr>
            <a:normAutofit lnSpcReduction="10000"/>
          </a:bodyPr>
          <a:lstStyle/>
          <a:p>
            <a:r>
              <a:rPr lang="en-US" dirty="0"/>
              <a:t>As a team, we iterated upon the existing </a:t>
            </a:r>
            <a:r>
              <a:rPr lang="en-US" dirty="0" err="1"/>
              <a:t>safeMint</a:t>
            </a:r>
            <a:r>
              <a:rPr lang="en-US" dirty="0"/>
              <a:t> function from </a:t>
            </a:r>
            <a:r>
              <a:rPr lang="en-US" dirty="0" err="1"/>
              <a:t>OpenZepplin</a:t>
            </a:r>
            <a:r>
              <a:rPr lang="en-US" dirty="0"/>
              <a:t> in order to mint NFTs native to our platform and requirement. </a:t>
            </a:r>
          </a:p>
          <a:p>
            <a:endParaRPr lang="en-US" dirty="0"/>
          </a:p>
          <a:p>
            <a:r>
              <a:rPr lang="en-US" dirty="0"/>
              <a:t>So long as conditions involving maximum supply and mint price are satisfied, the function mints / creates a NFT and assigns it a </a:t>
            </a:r>
            <a:r>
              <a:rPr lang="en-US" dirty="0" err="1"/>
              <a:t>tokenID</a:t>
            </a:r>
            <a:r>
              <a:rPr lang="en-US" dirty="0"/>
              <a:t> and token URI, linking it to data stored on IPFS.</a:t>
            </a:r>
          </a:p>
        </p:txBody>
      </p:sp>
      <p:sp>
        <p:nvSpPr>
          <p:cNvPr id="7" name="Slide Number Placeholder 6">
            <a:extLst>
              <a:ext uri="{FF2B5EF4-FFF2-40B4-BE49-F238E27FC236}">
                <a16:creationId xmlns:a16="http://schemas.microsoft.com/office/drawing/2014/main" id="{5BE69374-6007-09C8-D42F-1AA2BEA8ECE0}"/>
              </a:ext>
            </a:extLst>
          </p:cNvPr>
          <p:cNvSpPr>
            <a:spLocks noGrp="1"/>
          </p:cNvSpPr>
          <p:nvPr>
            <p:ph type="sldNum" sz="quarter" idx="12"/>
          </p:nvPr>
        </p:nvSpPr>
        <p:spPr/>
        <p:txBody>
          <a:bodyPr/>
          <a:lstStyle/>
          <a:p>
            <a:pPr rtl="0"/>
            <a:fld id="{D8DA9DAA-006C-4F4B-980E-E3DF019B24E2}" type="slidenum">
              <a:rPr lang="en-GB" noProof="0" smtClean="0"/>
              <a:pPr rtl="0"/>
              <a:t>14</a:t>
            </a:fld>
            <a:endParaRPr lang="en-GB" noProof="0"/>
          </a:p>
        </p:txBody>
      </p:sp>
      <p:pic>
        <p:nvPicPr>
          <p:cNvPr id="8" name="Picture 7">
            <a:extLst>
              <a:ext uri="{FF2B5EF4-FFF2-40B4-BE49-F238E27FC236}">
                <a16:creationId xmlns:a16="http://schemas.microsoft.com/office/drawing/2014/main" id="{83A3A54B-0B5C-11B2-573A-F19BB93A4123}"/>
              </a:ext>
            </a:extLst>
          </p:cNvPr>
          <p:cNvPicPr>
            <a:picLocks noChangeAspect="1"/>
          </p:cNvPicPr>
          <p:nvPr/>
        </p:nvPicPr>
        <p:blipFill>
          <a:blip r:embed="rId2"/>
          <a:stretch>
            <a:fillRect/>
          </a:stretch>
        </p:blipFill>
        <p:spPr>
          <a:xfrm>
            <a:off x="412549" y="2129942"/>
            <a:ext cx="10941251" cy="1745303"/>
          </a:xfrm>
          <a:prstGeom prst="rect">
            <a:avLst/>
          </a:prstGeom>
        </p:spPr>
      </p:pic>
    </p:spTree>
    <p:extLst>
      <p:ext uri="{BB962C8B-B14F-4D97-AF65-F5344CB8AC3E}">
        <p14:creationId xmlns:p14="http://schemas.microsoft.com/office/powerpoint/2010/main" val="298212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0882C5-650B-775E-04C8-2CDA1C99855A}"/>
              </a:ext>
            </a:extLst>
          </p:cNvPr>
          <p:cNvSpPr>
            <a:spLocks noGrp="1"/>
          </p:cNvSpPr>
          <p:nvPr>
            <p:ph idx="1"/>
          </p:nvPr>
        </p:nvSpPr>
        <p:spPr>
          <a:xfrm>
            <a:off x="6879122" y="1482850"/>
            <a:ext cx="4891700" cy="4920979"/>
          </a:xfrm>
        </p:spPr>
        <p:txBody>
          <a:bodyPr>
            <a:normAutofit/>
          </a:bodyPr>
          <a:lstStyle/>
          <a:p>
            <a:r>
              <a:rPr lang="en-US" sz="1800" dirty="0"/>
              <a:t>Each struct represents the general form of fixed price listings and auctions listings, while active, which are used to represent </a:t>
            </a:r>
            <a:r>
              <a:rPr lang="en-GB" sz="1800" b="0" i="0" dirty="0">
                <a:effectLst/>
                <a:latin typeface="Univers" panose="020B0503020202020204" pitchFamily="34" charset="0"/>
              </a:rPr>
              <a:t>various types of information in a structured format: </a:t>
            </a:r>
          </a:p>
          <a:p>
            <a:endParaRPr lang="en-GB" sz="1800" dirty="0">
              <a:latin typeface="Univers" panose="020B0503020202020204" pitchFamily="34" charset="0"/>
            </a:endParaRPr>
          </a:p>
          <a:p>
            <a:pPr marL="285750" indent="-285750">
              <a:buFont typeface="Arial" panose="020B0604020202020204" pitchFamily="34" charset="0"/>
              <a:buChar char="•"/>
            </a:pPr>
            <a:r>
              <a:rPr lang="en-US" sz="1400" i="1" dirty="0">
                <a:latin typeface="Univers" panose="020B0503020202020204" pitchFamily="34" charset="0"/>
              </a:rPr>
              <a:t>Listing</a:t>
            </a:r>
            <a:r>
              <a:rPr lang="en-US" sz="1400" dirty="0">
                <a:latin typeface="Univers" panose="020B0503020202020204" pitchFamily="34" charset="0"/>
              </a:rPr>
              <a:t>, describing </a:t>
            </a:r>
            <a:r>
              <a:rPr lang="en-US" sz="1400" dirty="0" err="1">
                <a:latin typeface="Univers" panose="020B0503020202020204" pitchFamily="34" charset="0"/>
              </a:rPr>
              <a:t>tokenID</a:t>
            </a:r>
            <a:r>
              <a:rPr lang="en-US" sz="1400" dirty="0">
                <a:latin typeface="Univers" panose="020B0503020202020204" pitchFamily="34" charset="0"/>
              </a:rPr>
              <a:t>, asking price and seller address. </a:t>
            </a:r>
          </a:p>
          <a:p>
            <a:pPr marL="285750" indent="-285750">
              <a:buFont typeface="Arial" panose="020B0604020202020204" pitchFamily="34" charset="0"/>
              <a:buChar char="•"/>
            </a:pPr>
            <a:endParaRPr lang="en-US" sz="1400" i="1" dirty="0">
              <a:latin typeface="Univers" panose="020B0503020202020204" pitchFamily="34" charset="0"/>
            </a:endParaRPr>
          </a:p>
          <a:p>
            <a:pPr marL="285750" indent="-285750">
              <a:buFont typeface="Arial" panose="020B0604020202020204" pitchFamily="34" charset="0"/>
              <a:buChar char="•"/>
            </a:pPr>
            <a:r>
              <a:rPr lang="en-US" sz="1400" i="1" dirty="0">
                <a:latin typeface="Univers" panose="020B0503020202020204" pitchFamily="34" charset="0"/>
              </a:rPr>
              <a:t> Auction</a:t>
            </a:r>
            <a:r>
              <a:rPr lang="en-US" sz="1400" dirty="0">
                <a:latin typeface="Univers" panose="020B0503020202020204" pitchFamily="34" charset="0"/>
              </a:rPr>
              <a:t>, containing much of the same information as the </a:t>
            </a:r>
            <a:r>
              <a:rPr lang="en-US" sz="1400" i="1" dirty="0">
                <a:latin typeface="Univers" panose="020B0503020202020204" pitchFamily="34" charset="0"/>
              </a:rPr>
              <a:t>Listing </a:t>
            </a:r>
            <a:r>
              <a:rPr lang="en-US" sz="1400" dirty="0">
                <a:latin typeface="Univers" panose="020B0503020202020204" pitchFamily="34" charset="0"/>
              </a:rPr>
              <a:t>Struct, but additional variables describing the state of the auction, like </a:t>
            </a:r>
            <a:r>
              <a:rPr lang="en-US" sz="1400" dirty="0" err="1">
                <a:latin typeface="Univers" panose="020B0503020202020204" pitchFamily="34" charset="0"/>
              </a:rPr>
              <a:t>bidStartTime</a:t>
            </a:r>
            <a:r>
              <a:rPr lang="en-US" sz="1400" dirty="0">
                <a:latin typeface="Univers" panose="020B0503020202020204" pitchFamily="34" charset="0"/>
              </a:rPr>
              <a:t> and </a:t>
            </a:r>
            <a:r>
              <a:rPr lang="en-US" sz="1400" dirty="0" err="1">
                <a:latin typeface="Univers" panose="020B0503020202020204" pitchFamily="34" charset="0"/>
              </a:rPr>
              <a:t>timeLeft</a:t>
            </a:r>
            <a:r>
              <a:rPr lang="en-US" sz="1400" dirty="0">
                <a:latin typeface="Univers" panose="020B0503020202020204" pitchFamily="34" charset="0"/>
              </a:rPr>
              <a:t>. </a:t>
            </a:r>
            <a:endParaRPr lang="en-US" sz="1400" i="1" dirty="0">
              <a:latin typeface="Univers" panose="020B0503020202020204" pitchFamily="34" charset="0"/>
            </a:endParaRPr>
          </a:p>
        </p:txBody>
      </p:sp>
      <p:sp>
        <p:nvSpPr>
          <p:cNvPr id="7" name="Slide Number Placeholder 6">
            <a:extLst>
              <a:ext uri="{FF2B5EF4-FFF2-40B4-BE49-F238E27FC236}">
                <a16:creationId xmlns:a16="http://schemas.microsoft.com/office/drawing/2014/main" id="{63310E4A-BDFA-A80C-62E3-39A1E4510C36}"/>
              </a:ext>
            </a:extLst>
          </p:cNvPr>
          <p:cNvSpPr>
            <a:spLocks noGrp="1"/>
          </p:cNvSpPr>
          <p:nvPr>
            <p:ph type="sldNum" sz="quarter" idx="12"/>
          </p:nvPr>
        </p:nvSpPr>
        <p:spPr/>
        <p:txBody>
          <a:bodyPr/>
          <a:lstStyle/>
          <a:p>
            <a:pPr rtl="0"/>
            <a:fld id="{D8DA9DAA-006C-4F4B-980E-E3DF019B24E2}" type="slidenum">
              <a:rPr lang="en-GB" noProof="0" smtClean="0"/>
              <a:pPr rtl="0"/>
              <a:t>15</a:t>
            </a:fld>
            <a:endParaRPr lang="en-GB" noProof="0"/>
          </a:p>
        </p:txBody>
      </p:sp>
      <p:sp>
        <p:nvSpPr>
          <p:cNvPr id="8" name="Title 2">
            <a:extLst>
              <a:ext uri="{FF2B5EF4-FFF2-40B4-BE49-F238E27FC236}">
                <a16:creationId xmlns:a16="http://schemas.microsoft.com/office/drawing/2014/main" id="{4EDB3A65-656E-9F4E-0C87-DF4E3EEB24E0}"/>
              </a:ext>
            </a:extLst>
          </p:cNvPr>
          <p:cNvSpPr>
            <a:spLocks noGrp="1"/>
          </p:cNvSpPr>
          <p:nvPr>
            <p:ph type="title"/>
          </p:nvPr>
        </p:nvSpPr>
        <p:spPr>
          <a:xfrm>
            <a:off x="112776" y="214566"/>
            <a:ext cx="6975763" cy="1179576"/>
          </a:xfrm>
        </p:spPr>
        <p:txBody>
          <a:bodyPr>
            <a:noAutofit/>
          </a:bodyPr>
          <a:lstStyle/>
          <a:p>
            <a:r>
              <a:rPr lang="en-GB" sz="4000" dirty="0"/>
              <a:t>Backend Design, Structures</a:t>
            </a:r>
          </a:p>
        </p:txBody>
      </p:sp>
      <p:pic>
        <p:nvPicPr>
          <p:cNvPr id="10" name="Picture 9">
            <a:extLst>
              <a:ext uri="{FF2B5EF4-FFF2-40B4-BE49-F238E27FC236}">
                <a16:creationId xmlns:a16="http://schemas.microsoft.com/office/drawing/2014/main" id="{709FD53B-673C-CCC1-E69E-16FD5CA8A61B}"/>
              </a:ext>
            </a:extLst>
          </p:cNvPr>
          <p:cNvPicPr>
            <a:picLocks noChangeAspect="1"/>
          </p:cNvPicPr>
          <p:nvPr/>
        </p:nvPicPr>
        <p:blipFill>
          <a:blip r:embed="rId2"/>
          <a:stretch>
            <a:fillRect/>
          </a:stretch>
        </p:blipFill>
        <p:spPr>
          <a:xfrm>
            <a:off x="112775" y="1394141"/>
            <a:ext cx="6766347" cy="4920979"/>
          </a:xfrm>
          <a:prstGeom prst="rect">
            <a:avLst/>
          </a:prstGeom>
        </p:spPr>
      </p:pic>
    </p:spTree>
    <p:extLst>
      <p:ext uri="{BB962C8B-B14F-4D97-AF65-F5344CB8AC3E}">
        <p14:creationId xmlns:p14="http://schemas.microsoft.com/office/powerpoint/2010/main" val="18353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972C5-1ED1-2B99-D0F2-FCFBB2D75FE3}"/>
              </a:ext>
            </a:extLst>
          </p:cNvPr>
          <p:cNvSpPr>
            <a:spLocks noGrp="1"/>
          </p:cNvSpPr>
          <p:nvPr>
            <p:ph type="title"/>
          </p:nvPr>
        </p:nvSpPr>
        <p:spPr>
          <a:xfrm>
            <a:off x="245848" y="214566"/>
            <a:ext cx="11367793" cy="1179576"/>
          </a:xfrm>
        </p:spPr>
        <p:txBody>
          <a:bodyPr>
            <a:noAutofit/>
          </a:bodyPr>
          <a:lstStyle/>
          <a:p>
            <a:r>
              <a:rPr lang="en-GB" sz="3600" dirty="0"/>
              <a:t>Backend Design, Creation of Fixed Price Listing</a:t>
            </a:r>
            <a:endParaRPr lang="en-US" sz="3600" dirty="0"/>
          </a:p>
        </p:txBody>
      </p:sp>
      <p:sp>
        <p:nvSpPr>
          <p:cNvPr id="4" name="Content Placeholder 3">
            <a:extLst>
              <a:ext uri="{FF2B5EF4-FFF2-40B4-BE49-F238E27FC236}">
                <a16:creationId xmlns:a16="http://schemas.microsoft.com/office/drawing/2014/main" id="{05F71CEE-CF1D-CCD2-EE07-35B5502C039A}"/>
              </a:ext>
            </a:extLst>
          </p:cNvPr>
          <p:cNvSpPr>
            <a:spLocks noGrp="1"/>
          </p:cNvSpPr>
          <p:nvPr>
            <p:ph idx="1"/>
          </p:nvPr>
        </p:nvSpPr>
        <p:spPr>
          <a:xfrm>
            <a:off x="589809" y="5097853"/>
            <a:ext cx="10040169" cy="851272"/>
          </a:xfrm>
        </p:spPr>
        <p:txBody>
          <a:bodyPr>
            <a:normAutofit/>
          </a:bodyPr>
          <a:lstStyle/>
          <a:p>
            <a:r>
              <a:rPr lang="en-US" sz="1800" dirty="0"/>
              <a:t>Instances of the </a:t>
            </a:r>
            <a:r>
              <a:rPr lang="en-US" sz="1800" i="1" dirty="0"/>
              <a:t>Listing </a:t>
            </a:r>
            <a:r>
              <a:rPr lang="en-US" sz="1800" dirty="0"/>
              <a:t>struct can be made to create a new fixed listing. </a:t>
            </a:r>
          </a:p>
        </p:txBody>
      </p:sp>
      <p:sp>
        <p:nvSpPr>
          <p:cNvPr id="5" name="Date Placeholder 4">
            <a:extLst>
              <a:ext uri="{FF2B5EF4-FFF2-40B4-BE49-F238E27FC236}">
                <a16:creationId xmlns:a16="http://schemas.microsoft.com/office/drawing/2014/main" id="{B3A798E2-E814-F2E5-7CB8-47631C6CDA3C}"/>
              </a:ext>
            </a:extLst>
          </p:cNvPr>
          <p:cNvSpPr>
            <a:spLocks noGrp="1"/>
          </p:cNvSpPr>
          <p:nvPr>
            <p:ph type="dt" sz="half" idx="10"/>
          </p:nvPr>
        </p:nvSpPr>
        <p:spPr/>
        <p:txBody>
          <a:bodyPr/>
          <a:lstStyle/>
          <a:p>
            <a:pPr rtl="0"/>
            <a:r>
              <a:rPr lang="en-GB" noProof="0"/>
              <a:t>9/3/20XX</a:t>
            </a:r>
          </a:p>
        </p:txBody>
      </p:sp>
      <p:sp>
        <p:nvSpPr>
          <p:cNvPr id="7" name="Slide Number Placeholder 6">
            <a:extLst>
              <a:ext uri="{FF2B5EF4-FFF2-40B4-BE49-F238E27FC236}">
                <a16:creationId xmlns:a16="http://schemas.microsoft.com/office/drawing/2014/main" id="{8DE1F881-B61B-4E42-702A-2CAF64DDAC6F}"/>
              </a:ext>
            </a:extLst>
          </p:cNvPr>
          <p:cNvSpPr>
            <a:spLocks noGrp="1"/>
          </p:cNvSpPr>
          <p:nvPr>
            <p:ph type="sldNum" sz="quarter" idx="12"/>
          </p:nvPr>
        </p:nvSpPr>
        <p:spPr/>
        <p:txBody>
          <a:bodyPr/>
          <a:lstStyle/>
          <a:p>
            <a:pPr rtl="0"/>
            <a:fld id="{D8DA9DAA-006C-4F4B-980E-E3DF019B24E2}" type="slidenum">
              <a:rPr lang="en-GB" noProof="0" smtClean="0"/>
              <a:pPr rtl="0"/>
              <a:t>16</a:t>
            </a:fld>
            <a:endParaRPr lang="en-GB" noProof="0"/>
          </a:p>
        </p:txBody>
      </p:sp>
      <p:pic>
        <p:nvPicPr>
          <p:cNvPr id="8" name="Picture 7">
            <a:extLst>
              <a:ext uri="{FF2B5EF4-FFF2-40B4-BE49-F238E27FC236}">
                <a16:creationId xmlns:a16="http://schemas.microsoft.com/office/drawing/2014/main" id="{6E878787-FE41-7541-B9F7-49C0ACD46EB2}"/>
              </a:ext>
            </a:extLst>
          </p:cNvPr>
          <p:cNvPicPr>
            <a:picLocks noChangeAspect="1"/>
          </p:cNvPicPr>
          <p:nvPr/>
        </p:nvPicPr>
        <p:blipFill>
          <a:blip r:embed="rId2"/>
          <a:stretch>
            <a:fillRect/>
          </a:stretch>
        </p:blipFill>
        <p:spPr>
          <a:xfrm>
            <a:off x="589809" y="1599193"/>
            <a:ext cx="10040169" cy="3498660"/>
          </a:xfrm>
          <a:prstGeom prst="rect">
            <a:avLst/>
          </a:prstGeom>
        </p:spPr>
      </p:pic>
    </p:spTree>
    <p:extLst>
      <p:ext uri="{BB962C8B-B14F-4D97-AF65-F5344CB8AC3E}">
        <p14:creationId xmlns:p14="http://schemas.microsoft.com/office/powerpoint/2010/main" val="230448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6FAD0A-BAA4-B944-4E2F-9C0CF47632C3}"/>
              </a:ext>
            </a:extLst>
          </p:cNvPr>
          <p:cNvPicPr>
            <a:picLocks noChangeAspect="1"/>
          </p:cNvPicPr>
          <p:nvPr/>
        </p:nvPicPr>
        <p:blipFill>
          <a:blip r:embed="rId2"/>
          <a:stretch>
            <a:fillRect/>
          </a:stretch>
        </p:blipFill>
        <p:spPr>
          <a:xfrm>
            <a:off x="744188" y="1402979"/>
            <a:ext cx="8881950" cy="3896865"/>
          </a:xfrm>
          <a:prstGeom prst="rect">
            <a:avLst/>
          </a:prstGeom>
        </p:spPr>
      </p:pic>
      <p:sp>
        <p:nvSpPr>
          <p:cNvPr id="3" name="Title 2">
            <a:extLst>
              <a:ext uri="{FF2B5EF4-FFF2-40B4-BE49-F238E27FC236}">
                <a16:creationId xmlns:a16="http://schemas.microsoft.com/office/drawing/2014/main" id="{3DE24346-8B43-EF1F-7824-BC3CDDB6D28D}"/>
              </a:ext>
            </a:extLst>
          </p:cNvPr>
          <p:cNvSpPr>
            <a:spLocks noGrp="1"/>
          </p:cNvSpPr>
          <p:nvPr>
            <p:ph type="title"/>
          </p:nvPr>
        </p:nvSpPr>
        <p:spPr>
          <a:xfrm>
            <a:off x="251184" y="205729"/>
            <a:ext cx="11403259" cy="1179576"/>
          </a:xfrm>
        </p:spPr>
        <p:txBody>
          <a:bodyPr>
            <a:noAutofit/>
          </a:bodyPr>
          <a:lstStyle/>
          <a:p>
            <a:r>
              <a:rPr lang="en-GB" sz="3600" dirty="0"/>
              <a:t>Backend Design, Creation of Auction Based Listing</a:t>
            </a:r>
            <a:endParaRPr lang="en-US" sz="3600" dirty="0"/>
          </a:p>
        </p:txBody>
      </p:sp>
      <p:sp>
        <p:nvSpPr>
          <p:cNvPr id="4" name="Content Placeholder 3">
            <a:extLst>
              <a:ext uri="{FF2B5EF4-FFF2-40B4-BE49-F238E27FC236}">
                <a16:creationId xmlns:a16="http://schemas.microsoft.com/office/drawing/2014/main" id="{02DA37FD-3437-743B-0E85-D64AFB4F06B6}"/>
              </a:ext>
            </a:extLst>
          </p:cNvPr>
          <p:cNvSpPr>
            <a:spLocks noGrp="1"/>
          </p:cNvSpPr>
          <p:nvPr>
            <p:ph idx="1"/>
          </p:nvPr>
        </p:nvSpPr>
        <p:spPr>
          <a:xfrm>
            <a:off x="703811" y="5317518"/>
            <a:ext cx="9164583" cy="854681"/>
          </a:xfrm>
        </p:spPr>
        <p:txBody>
          <a:bodyPr/>
          <a:lstStyle/>
          <a:p>
            <a:r>
              <a:rPr lang="en-US" sz="1800" dirty="0"/>
              <a:t>Similarly, instances of the Auction struct can be made to create a new auction based listings. </a:t>
            </a:r>
          </a:p>
          <a:p>
            <a:endParaRPr lang="en-US" dirty="0"/>
          </a:p>
        </p:txBody>
      </p:sp>
      <p:sp>
        <p:nvSpPr>
          <p:cNvPr id="7" name="Slide Number Placeholder 6">
            <a:extLst>
              <a:ext uri="{FF2B5EF4-FFF2-40B4-BE49-F238E27FC236}">
                <a16:creationId xmlns:a16="http://schemas.microsoft.com/office/drawing/2014/main" id="{969CB23F-889A-4093-F58C-BA38B2DDBF0A}"/>
              </a:ext>
            </a:extLst>
          </p:cNvPr>
          <p:cNvSpPr>
            <a:spLocks noGrp="1"/>
          </p:cNvSpPr>
          <p:nvPr>
            <p:ph type="sldNum" sz="quarter" idx="12"/>
          </p:nvPr>
        </p:nvSpPr>
        <p:spPr/>
        <p:txBody>
          <a:bodyPr/>
          <a:lstStyle/>
          <a:p>
            <a:pPr rtl="0"/>
            <a:fld id="{D8DA9DAA-006C-4F4B-980E-E3DF019B24E2}" type="slidenum">
              <a:rPr lang="en-GB" noProof="0" smtClean="0"/>
              <a:pPr rtl="0"/>
              <a:t>17</a:t>
            </a:fld>
            <a:endParaRPr lang="en-GB" noProof="0"/>
          </a:p>
        </p:txBody>
      </p:sp>
    </p:spTree>
    <p:extLst>
      <p:ext uri="{BB962C8B-B14F-4D97-AF65-F5344CB8AC3E}">
        <p14:creationId xmlns:p14="http://schemas.microsoft.com/office/powerpoint/2010/main" val="98405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F7D95-8B5F-FD50-A04D-EA2700ED296D}"/>
              </a:ext>
            </a:extLst>
          </p:cNvPr>
          <p:cNvSpPr>
            <a:spLocks noGrp="1"/>
          </p:cNvSpPr>
          <p:nvPr>
            <p:ph type="title"/>
          </p:nvPr>
        </p:nvSpPr>
        <p:spPr>
          <a:xfrm>
            <a:off x="251023" y="260286"/>
            <a:ext cx="11434295" cy="1179576"/>
          </a:xfrm>
        </p:spPr>
        <p:txBody>
          <a:bodyPr>
            <a:noAutofit/>
          </a:bodyPr>
          <a:lstStyle/>
          <a:p>
            <a:r>
              <a:rPr lang="en-GB" sz="4000" dirty="0"/>
              <a:t>Backend Design, Buying a Fixed Price Listing</a:t>
            </a:r>
            <a:endParaRPr lang="en-US" sz="4000" dirty="0"/>
          </a:p>
        </p:txBody>
      </p:sp>
      <p:sp>
        <p:nvSpPr>
          <p:cNvPr id="4" name="Content Placeholder 3">
            <a:extLst>
              <a:ext uri="{FF2B5EF4-FFF2-40B4-BE49-F238E27FC236}">
                <a16:creationId xmlns:a16="http://schemas.microsoft.com/office/drawing/2014/main" id="{0A69E6C8-5831-2228-2D37-BF083FB46FCF}"/>
              </a:ext>
            </a:extLst>
          </p:cNvPr>
          <p:cNvSpPr>
            <a:spLocks noGrp="1"/>
          </p:cNvSpPr>
          <p:nvPr>
            <p:ph idx="1"/>
          </p:nvPr>
        </p:nvSpPr>
        <p:spPr>
          <a:xfrm>
            <a:off x="486155" y="4675516"/>
            <a:ext cx="9999370" cy="1680834"/>
          </a:xfrm>
        </p:spPr>
        <p:txBody>
          <a:bodyPr/>
          <a:lstStyle/>
          <a:p>
            <a:r>
              <a:rPr lang="en-US" dirty="0"/>
              <a:t>If the listing still exists and a sufficient amount of ether is sent, then ownership of the NFT is transferred and the sender and the address associated with the NFT reassigned. </a:t>
            </a:r>
          </a:p>
        </p:txBody>
      </p:sp>
      <p:sp>
        <p:nvSpPr>
          <p:cNvPr id="7" name="Slide Number Placeholder 6">
            <a:extLst>
              <a:ext uri="{FF2B5EF4-FFF2-40B4-BE49-F238E27FC236}">
                <a16:creationId xmlns:a16="http://schemas.microsoft.com/office/drawing/2014/main" id="{366CC263-6F41-2C89-4DBD-77789B8405A4}"/>
              </a:ext>
            </a:extLst>
          </p:cNvPr>
          <p:cNvSpPr>
            <a:spLocks noGrp="1"/>
          </p:cNvSpPr>
          <p:nvPr>
            <p:ph type="sldNum" sz="quarter" idx="12"/>
          </p:nvPr>
        </p:nvSpPr>
        <p:spPr/>
        <p:txBody>
          <a:bodyPr/>
          <a:lstStyle/>
          <a:p>
            <a:pPr rtl="0"/>
            <a:fld id="{D8DA9DAA-006C-4F4B-980E-E3DF019B24E2}" type="slidenum">
              <a:rPr lang="en-GB" noProof="0" smtClean="0"/>
              <a:pPr rtl="0"/>
              <a:t>18</a:t>
            </a:fld>
            <a:endParaRPr lang="en-GB" noProof="0"/>
          </a:p>
        </p:txBody>
      </p:sp>
      <p:pic>
        <p:nvPicPr>
          <p:cNvPr id="8" name="Picture 7">
            <a:extLst>
              <a:ext uri="{FF2B5EF4-FFF2-40B4-BE49-F238E27FC236}">
                <a16:creationId xmlns:a16="http://schemas.microsoft.com/office/drawing/2014/main" id="{5077C0E7-209C-7D93-04FA-C7E91EFF204C}"/>
              </a:ext>
            </a:extLst>
          </p:cNvPr>
          <p:cNvPicPr>
            <a:picLocks noChangeAspect="1"/>
          </p:cNvPicPr>
          <p:nvPr/>
        </p:nvPicPr>
        <p:blipFill>
          <a:blip r:embed="rId2"/>
          <a:stretch>
            <a:fillRect/>
          </a:stretch>
        </p:blipFill>
        <p:spPr>
          <a:xfrm>
            <a:off x="486155" y="1624011"/>
            <a:ext cx="9999370" cy="2931363"/>
          </a:xfrm>
          <a:prstGeom prst="rect">
            <a:avLst/>
          </a:prstGeom>
        </p:spPr>
      </p:pic>
    </p:spTree>
    <p:extLst>
      <p:ext uri="{BB962C8B-B14F-4D97-AF65-F5344CB8AC3E}">
        <p14:creationId xmlns:p14="http://schemas.microsoft.com/office/powerpoint/2010/main" val="20753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0599D35-97C7-3A79-2956-404F4DADA53D}"/>
              </a:ext>
            </a:extLst>
          </p:cNvPr>
          <p:cNvSpPr>
            <a:spLocks noGrp="1"/>
          </p:cNvSpPr>
          <p:nvPr>
            <p:ph idx="1"/>
          </p:nvPr>
        </p:nvSpPr>
        <p:spPr>
          <a:xfrm>
            <a:off x="445756" y="5326856"/>
            <a:ext cx="9269743" cy="1270858"/>
          </a:xfrm>
        </p:spPr>
        <p:txBody>
          <a:bodyPr>
            <a:normAutofit fontScale="92500"/>
          </a:bodyPr>
          <a:lstStyle/>
          <a:p>
            <a:r>
              <a:rPr lang="en-GB" sz="1400" b="0" i="0" dirty="0">
                <a:solidFill>
                  <a:srgbClr val="374151"/>
                </a:solidFill>
                <a:effectLst/>
                <a:latin typeface="Univers" panose="020B0503020202020204" pitchFamily="34" charset="0"/>
              </a:rPr>
              <a:t>A user to place a bid on an auction for a specific token ID, as long as the auction exists and is still active, and the new bid exceeds the current highest bid. The bid replaces the current highest bid and the timer for the auction begins if it has not already started.</a:t>
            </a:r>
          </a:p>
          <a:p>
            <a:r>
              <a:rPr lang="en-GB" sz="1400" b="0" i="0" dirty="0">
                <a:solidFill>
                  <a:srgbClr val="374151"/>
                </a:solidFill>
                <a:effectLst/>
                <a:latin typeface="Univers" panose="020B0503020202020204" pitchFamily="34" charset="0"/>
              </a:rPr>
              <a:t> If a higher bid is placed during an ongoing auction, the previous highest bidder gets their bid amount refunded.</a:t>
            </a:r>
            <a:endParaRPr lang="en-US" sz="1400" dirty="0">
              <a:latin typeface="Univers" panose="020B0503020202020204" pitchFamily="34" charset="0"/>
            </a:endParaRPr>
          </a:p>
        </p:txBody>
      </p:sp>
      <p:sp>
        <p:nvSpPr>
          <p:cNvPr id="5" name="Date Placeholder 4">
            <a:extLst>
              <a:ext uri="{FF2B5EF4-FFF2-40B4-BE49-F238E27FC236}">
                <a16:creationId xmlns:a16="http://schemas.microsoft.com/office/drawing/2014/main" id="{F89B535E-043A-4E7B-3C3B-76B6B995FEE6}"/>
              </a:ext>
            </a:extLst>
          </p:cNvPr>
          <p:cNvSpPr>
            <a:spLocks noGrp="1"/>
          </p:cNvSpPr>
          <p:nvPr>
            <p:ph type="dt" sz="half" idx="10"/>
          </p:nvPr>
        </p:nvSpPr>
        <p:spPr/>
        <p:txBody>
          <a:bodyPr/>
          <a:lstStyle/>
          <a:p>
            <a:pPr rtl="0"/>
            <a:r>
              <a:rPr lang="en-GB" noProof="0"/>
              <a:t>9/3/20XX</a:t>
            </a:r>
          </a:p>
        </p:txBody>
      </p:sp>
      <p:sp>
        <p:nvSpPr>
          <p:cNvPr id="6" name="Footer Placeholder 5">
            <a:extLst>
              <a:ext uri="{FF2B5EF4-FFF2-40B4-BE49-F238E27FC236}">
                <a16:creationId xmlns:a16="http://schemas.microsoft.com/office/drawing/2014/main" id="{24823E8C-A428-DD26-D46C-E392246AEC22}"/>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773CBA49-8766-0FEF-5F7C-C2064E14F620}"/>
              </a:ext>
            </a:extLst>
          </p:cNvPr>
          <p:cNvSpPr>
            <a:spLocks noGrp="1"/>
          </p:cNvSpPr>
          <p:nvPr>
            <p:ph type="sldNum" sz="quarter" idx="12"/>
          </p:nvPr>
        </p:nvSpPr>
        <p:spPr/>
        <p:txBody>
          <a:bodyPr/>
          <a:lstStyle/>
          <a:p>
            <a:pPr rtl="0"/>
            <a:fld id="{D8DA9DAA-006C-4F4B-980E-E3DF019B24E2}" type="slidenum">
              <a:rPr lang="en-GB" noProof="0" smtClean="0"/>
              <a:pPr rtl="0"/>
              <a:t>19</a:t>
            </a:fld>
            <a:endParaRPr lang="en-GB" noProof="0"/>
          </a:p>
        </p:txBody>
      </p:sp>
      <p:pic>
        <p:nvPicPr>
          <p:cNvPr id="8" name="Picture 7">
            <a:extLst>
              <a:ext uri="{FF2B5EF4-FFF2-40B4-BE49-F238E27FC236}">
                <a16:creationId xmlns:a16="http://schemas.microsoft.com/office/drawing/2014/main" id="{4C32B43D-543E-7E9E-693D-B2B7419D3DC9}"/>
              </a:ext>
            </a:extLst>
          </p:cNvPr>
          <p:cNvPicPr>
            <a:picLocks noChangeAspect="1"/>
          </p:cNvPicPr>
          <p:nvPr/>
        </p:nvPicPr>
        <p:blipFill>
          <a:blip r:embed="rId2"/>
          <a:stretch>
            <a:fillRect/>
          </a:stretch>
        </p:blipFill>
        <p:spPr>
          <a:xfrm>
            <a:off x="445757" y="1475999"/>
            <a:ext cx="8765488" cy="3814721"/>
          </a:xfrm>
          <a:prstGeom prst="rect">
            <a:avLst/>
          </a:prstGeom>
        </p:spPr>
      </p:pic>
      <p:sp>
        <p:nvSpPr>
          <p:cNvPr id="9" name="Title 2">
            <a:extLst>
              <a:ext uri="{FF2B5EF4-FFF2-40B4-BE49-F238E27FC236}">
                <a16:creationId xmlns:a16="http://schemas.microsoft.com/office/drawing/2014/main" id="{85137210-6BA3-E1E6-BC48-16C02D93A74D}"/>
              </a:ext>
            </a:extLst>
          </p:cNvPr>
          <p:cNvSpPr>
            <a:spLocks noGrp="1"/>
          </p:cNvSpPr>
          <p:nvPr>
            <p:ph type="title"/>
          </p:nvPr>
        </p:nvSpPr>
        <p:spPr>
          <a:xfrm>
            <a:off x="251023" y="260286"/>
            <a:ext cx="11434295" cy="1179576"/>
          </a:xfrm>
        </p:spPr>
        <p:txBody>
          <a:bodyPr>
            <a:noAutofit/>
          </a:bodyPr>
          <a:lstStyle/>
          <a:p>
            <a:r>
              <a:rPr lang="en-GB" sz="3600" dirty="0"/>
              <a:t>Backend Design, Buying an Auction Based Listing</a:t>
            </a:r>
            <a:endParaRPr lang="en-US" sz="3600" dirty="0"/>
          </a:p>
        </p:txBody>
      </p:sp>
    </p:spTree>
    <p:extLst>
      <p:ext uri="{BB962C8B-B14F-4D97-AF65-F5344CB8AC3E}">
        <p14:creationId xmlns:p14="http://schemas.microsoft.com/office/powerpoint/2010/main" val="103199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en-GB" dirty="0"/>
              <a:t>Intro</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en-GB" sz="1800" dirty="0">
                <a:solidFill>
                  <a:schemeClr val="bg1"/>
                </a:solidFill>
              </a:rPr>
              <a:t>Topic one</a:t>
            </a:r>
          </a:p>
          <a:p>
            <a:pPr algn="r" rtl="0"/>
            <a:r>
              <a:rPr lang="en-GB" sz="1800" dirty="0">
                <a:solidFill>
                  <a:schemeClr val="bg1"/>
                </a:solidFill>
              </a:rPr>
              <a:t>Topic two</a:t>
            </a:r>
          </a:p>
          <a:p>
            <a:pPr algn="r" rtl="0"/>
            <a:r>
              <a:rPr lang="en-GB" sz="1800" dirty="0">
                <a:solidFill>
                  <a:schemeClr val="bg1"/>
                </a:solidFill>
              </a:rPr>
              <a:t>Topic three</a:t>
            </a:r>
          </a:p>
          <a:p>
            <a:pPr algn="r" rtl="0"/>
            <a:r>
              <a:rPr lang="en-GB"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en-GB"/>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en-GB"/>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en-GB" smtClean="0"/>
              <a:pPr/>
              <a:t>2</a:t>
            </a:fld>
            <a:endParaRPr lang="en-GB"/>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2440E8-7AF1-9813-8609-CC41757BAC18}"/>
              </a:ext>
            </a:extLst>
          </p:cNvPr>
          <p:cNvSpPr>
            <a:spLocks noGrp="1"/>
          </p:cNvSpPr>
          <p:nvPr>
            <p:ph idx="1"/>
          </p:nvPr>
        </p:nvSpPr>
        <p:spPr>
          <a:xfrm>
            <a:off x="8610599" y="1496292"/>
            <a:ext cx="2974769" cy="4675908"/>
          </a:xfrm>
        </p:spPr>
        <p:txBody>
          <a:bodyPr/>
          <a:lstStyle/>
          <a:p>
            <a:endParaRPr lang="en-US" dirty="0"/>
          </a:p>
        </p:txBody>
      </p:sp>
      <p:sp>
        <p:nvSpPr>
          <p:cNvPr id="5" name="Date Placeholder 4">
            <a:extLst>
              <a:ext uri="{FF2B5EF4-FFF2-40B4-BE49-F238E27FC236}">
                <a16:creationId xmlns:a16="http://schemas.microsoft.com/office/drawing/2014/main" id="{12BEFD72-5807-3A9C-E802-89D0363828D6}"/>
              </a:ext>
            </a:extLst>
          </p:cNvPr>
          <p:cNvSpPr>
            <a:spLocks noGrp="1"/>
          </p:cNvSpPr>
          <p:nvPr>
            <p:ph type="dt" sz="half" idx="10"/>
          </p:nvPr>
        </p:nvSpPr>
        <p:spPr/>
        <p:txBody>
          <a:bodyPr/>
          <a:lstStyle/>
          <a:p>
            <a:pPr rtl="0"/>
            <a:r>
              <a:rPr lang="en-GB" noProof="0"/>
              <a:t>9/3/20XX</a:t>
            </a:r>
          </a:p>
        </p:txBody>
      </p:sp>
      <p:sp>
        <p:nvSpPr>
          <p:cNvPr id="7" name="Slide Number Placeholder 6">
            <a:extLst>
              <a:ext uri="{FF2B5EF4-FFF2-40B4-BE49-F238E27FC236}">
                <a16:creationId xmlns:a16="http://schemas.microsoft.com/office/drawing/2014/main" id="{DE7822A0-B74D-FEA6-3CD4-FD2BF29251F1}"/>
              </a:ext>
            </a:extLst>
          </p:cNvPr>
          <p:cNvSpPr>
            <a:spLocks noGrp="1"/>
          </p:cNvSpPr>
          <p:nvPr>
            <p:ph type="sldNum" sz="quarter" idx="12"/>
          </p:nvPr>
        </p:nvSpPr>
        <p:spPr/>
        <p:txBody>
          <a:bodyPr/>
          <a:lstStyle/>
          <a:p>
            <a:pPr rtl="0"/>
            <a:fld id="{D8DA9DAA-006C-4F4B-980E-E3DF019B24E2}" type="slidenum">
              <a:rPr lang="en-GB" noProof="0" smtClean="0"/>
              <a:pPr rtl="0"/>
              <a:t>20</a:t>
            </a:fld>
            <a:endParaRPr lang="en-GB" noProof="0"/>
          </a:p>
        </p:txBody>
      </p:sp>
      <p:pic>
        <p:nvPicPr>
          <p:cNvPr id="8" name="Picture 7">
            <a:extLst>
              <a:ext uri="{FF2B5EF4-FFF2-40B4-BE49-F238E27FC236}">
                <a16:creationId xmlns:a16="http://schemas.microsoft.com/office/drawing/2014/main" id="{228B3BC1-C0FC-DB41-54E2-5857D138D437}"/>
              </a:ext>
            </a:extLst>
          </p:cNvPr>
          <p:cNvPicPr>
            <a:picLocks noChangeAspect="1"/>
          </p:cNvPicPr>
          <p:nvPr/>
        </p:nvPicPr>
        <p:blipFill>
          <a:blip r:embed="rId2"/>
          <a:stretch>
            <a:fillRect/>
          </a:stretch>
        </p:blipFill>
        <p:spPr>
          <a:xfrm>
            <a:off x="476003" y="1817769"/>
            <a:ext cx="7772400" cy="1945978"/>
          </a:xfrm>
          <a:prstGeom prst="rect">
            <a:avLst/>
          </a:prstGeom>
        </p:spPr>
      </p:pic>
      <p:pic>
        <p:nvPicPr>
          <p:cNvPr id="9" name="Picture 8">
            <a:extLst>
              <a:ext uri="{FF2B5EF4-FFF2-40B4-BE49-F238E27FC236}">
                <a16:creationId xmlns:a16="http://schemas.microsoft.com/office/drawing/2014/main" id="{90277254-B053-C512-3B57-4FB55AC4FE08}"/>
              </a:ext>
            </a:extLst>
          </p:cNvPr>
          <p:cNvPicPr>
            <a:picLocks noChangeAspect="1"/>
          </p:cNvPicPr>
          <p:nvPr/>
        </p:nvPicPr>
        <p:blipFill>
          <a:blip r:embed="rId3"/>
          <a:stretch>
            <a:fillRect/>
          </a:stretch>
        </p:blipFill>
        <p:spPr>
          <a:xfrm>
            <a:off x="476003" y="3933916"/>
            <a:ext cx="7772400" cy="2302292"/>
          </a:xfrm>
          <a:prstGeom prst="rect">
            <a:avLst/>
          </a:prstGeom>
        </p:spPr>
      </p:pic>
      <p:sp>
        <p:nvSpPr>
          <p:cNvPr id="10" name="Title 2">
            <a:extLst>
              <a:ext uri="{FF2B5EF4-FFF2-40B4-BE49-F238E27FC236}">
                <a16:creationId xmlns:a16="http://schemas.microsoft.com/office/drawing/2014/main" id="{7AD91BB6-7DF4-D303-C662-2F5C3F73D477}"/>
              </a:ext>
            </a:extLst>
          </p:cNvPr>
          <p:cNvSpPr>
            <a:spLocks noGrp="1"/>
          </p:cNvSpPr>
          <p:nvPr>
            <p:ph type="title"/>
          </p:nvPr>
        </p:nvSpPr>
        <p:spPr>
          <a:xfrm>
            <a:off x="322460" y="231632"/>
            <a:ext cx="12201442" cy="1179576"/>
          </a:xfrm>
        </p:spPr>
        <p:txBody>
          <a:bodyPr>
            <a:noAutofit/>
          </a:bodyPr>
          <a:lstStyle/>
          <a:p>
            <a:r>
              <a:rPr lang="en-GB" sz="3600" dirty="0"/>
              <a:t>Backend Design, Mechanism for Concluding Auction</a:t>
            </a:r>
            <a:endParaRPr lang="en-US" sz="3600" dirty="0"/>
          </a:p>
        </p:txBody>
      </p:sp>
    </p:spTree>
    <p:extLst>
      <p:ext uri="{BB962C8B-B14F-4D97-AF65-F5344CB8AC3E}">
        <p14:creationId xmlns:p14="http://schemas.microsoft.com/office/powerpoint/2010/main" val="1877972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D06B5-9490-A46C-7717-D4D97195B231}"/>
              </a:ext>
            </a:extLst>
          </p:cNvPr>
          <p:cNvSpPr>
            <a:spLocks noGrp="1"/>
          </p:cNvSpPr>
          <p:nvPr>
            <p:ph type="title"/>
          </p:nvPr>
        </p:nvSpPr>
        <p:spPr>
          <a:xfrm>
            <a:off x="222781" y="214566"/>
            <a:ext cx="11597917" cy="1179576"/>
          </a:xfrm>
        </p:spPr>
        <p:txBody>
          <a:bodyPr>
            <a:noAutofit/>
          </a:bodyPr>
          <a:lstStyle/>
          <a:p>
            <a:r>
              <a:rPr lang="en-GB" sz="3200" dirty="0"/>
              <a:t>Backend Design, Presenting Active Fixed Price Listings </a:t>
            </a:r>
            <a:endParaRPr lang="en-US" sz="3200" dirty="0"/>
          </a:p>
        </p:txBody>
      </p:sp>
      <p:sp>
        <p:nvSpPr>
          <p:cNvPr id="4" name="Content Placeholder 3">
            <a:extLst>
              <a:ext uri="{FF2B5EF4-FFF2-40B4-BE49-F238E27FC236}">
                <a16:creationId xmlns:a16="http://schemas.microsoft.com/office/drawing/2014/main" id="{B0A20762-CC6A-ABDB-FAC3-78C0E3D55959}"/>
              </a:ext>
            </a:extLst>
          </p:cNvPr>
          <p:cNvSpPr>
            <a:spLocks noGrp="1"/>
          </p:cNvSpPr>
          <p:nvPr>
            <p:ph idx="1"/>
          </p:nvPr>
        </p:nvSpPr>
        <p:spPr>
          <a:xfrm>
            <a:off x="9019601" y="1735698"/>
            <a:ext cx="2551715" cy="4124775"/>
          </a:xfrm>
        </p:spPr>
        <p:txBody>
          <a:bodyPr/>
          <a:lstStyle/>
          <a:p>
            <a:endParaRPr lang="en-US" dirty="0"/>
          </a:p>
        </p:txBody>
      </p:sp>
      <p:sp>
        <p:nvSpPr>
          <p:cNvPr id="5" name="Date Placeholder 4">
            <a:extLst>
              <a:ext uri="{FF2B5EF4-FFF2-40B4-BE49-F238E27FC236}">
                <a16:creationId xmlns:a16="http://schemas.microsoft.com/office/drawing/2014/main" id="{667E07A2-3125-1E0A-75B1-B85B12B14E0C}"/>
              </a:ext>
            </a:extLst>
          </p:cNvPr>
          <p:cNvSpPr>
            <a:spLocks noGrp="1"/>
          </p:cNvSpPr>
          <p:nvPr>
            <p:ph type="dt" sz="half" idx="10"/>
          </p:nvPr>
        </p:nvSpPr>
        <p:spPr/>
        <p:txBody>
          <a:bodyPr/>
          <a:lstStyle/>
          <a:p>
            <a:pPr rtl="0"/>
            <a:r>
              <a:rPr lang="en-GB" noProof="0"/>
              <a:t>9/3/20XX</a:t>
            </a:r>
          </a:p>
        </p:txBody>
      </p:sp>
      <p:sp>
        <p:nvSpPr>
          <p:cNvPr id="7" name="Slide Number Placeholder 6">
            <a:extLst>
              <a:ext uri="{FF2B5EF4-FFF2-40B4-BE49-F238E27FC236}">
                <a16:creationId xmlns:a16="http://schemas.microsoft.com/office/drawing/2014/main" id="{E00FB17A-6E43-E828-242E-156F246B28F8}"/>
              </a:ext>
            </a:extLst>
          </p:cNvPr>
          <p:cNvSpPr>
            <a:spLocks noGrp="1"/>
          </p:cNvSpPr>
          <p:nvPr>
            <p:ph type="sldNum" sz="quarter" idx="12"/>
          </p:nvPr>
        </p:nvSpPr>
        <p:spPr/>
        <p:txBody>
          <a:bodyPr/>
          <a:lstStyle/>
          <a:p>
            <a:pPr rtl="0"/>
            <a:fld id="{D8DA9DAA-006C-4F4B-980E-E3DF019B24E2}" type="slidenum">
              <a:rPr lang="en-GB" noProof="0" smtClean="0"/>
              <a:pPr rtl="0"/>
              <a:t>21</a:t>
            </a:fld>
            <a:endParaRPr lang="en-GB" noProof="0"/>
          </a:p>
        </p:txBody>
      </p:sp>
      <p:pic>
        <p:nvPicPr>
          <p:cNvPr id="8" name="Picture 7">
            <a:extLst>
              <a:ext uri="{FF2B5EF4-FFF2-40B4-BE49-F238E27FC236}">
                <a16:creationId xmlns:a16="http://schemas.microsoft.com/office/drawing/2014/main" id="{0F48AAE9-CD47-DB32-8996-60EA1D63C020}"/>
              </a:ext>
            </a:extLst>
          </p:cNvPr>
          <p:cNvPicPr>
            <a:picLocks noChangeAspect="1"/>
          </p:cNvPicPr>
          <p:nvPr/>
        </p:nvPicPr>
        <p:blipFill>
          <a:blip r:embed="rId2"/>
          <a:stretch>
            <a:fillRect/>
          </a:stretch>
        </p:blipFill>
        <p:spPr>
          <a:xfrm>
            <a:off x="222781" y="1668365"/>
            <a:ext cx="8796820" cy="4124775"/>
          </a:xfrm>
          <a:prstGeom prst="rect">
            <a:avLst/>
          </a:prstGeom>
        </p:spPr>
      </p:pic>
    </p:spTree>
    <p:extLst>
      <p:ext uri="{BB962C8B-B14F-4D97-AF65-F5344CB8AC3E}">
        <p14:creationId xmlns:p14="http://schemas.microsoft.com/office/powerpoint/2010/main" val="173363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656140-C5EB-F557-BAE9-9EAF7FC5D6B8}"/>
              </a:ext>
            </a:extLst>
          </p:cNvPr>
          <p:cNvSpPr>
            <a:spLocks noGrp="1"/>
          </p:cNvSpPr>
          <p:nvPr>
            <p:ph idx="1"/>
          </p:nvPr>
        </p:nvSpPr>
        <p:spPr>
          <a:xfrm>
            <a:off x="1463040" y="1515965"/>
            <a:ext cx="4632959" cy="5127469"/>
          </a:xfrm>
        </p:spPr>
        <p:txBody>
          <a:bodyPr/>
          <a:lstStyle/>
          <a:p>
            <a:endParaRPr lang="en-US" dirty="0"/>
          </a:p>
        </p:txBody>
      </p:sp>
      <p:sp>
        <p:nvSpPr>
          <p:cNvPr id="7" name="Slide Number Placeholder 6">
            <a:extLst>
              <a:ext uri="{FF2B5EF4-FFF2-40B4-BE49-F238E27FC236}">
                <a16:creationId xmlns:a16="http://schemas.microsoft.com/office/drawing/2014/main" id="{49A2E197-D9AE-5BD7-2E41-54DF2B956029}"/>
              </a:ext>
            </a:extLst>
          </p:cNvPr>
          <p:cNvSpPr>
            <a:spLocks noGrp="1"/>
          </p:cNvSpPr>
          <p:nvPr>
            <p:ph type="sldNum" sz="quarter" idx="12"/>
          </p:nvPr>
        </p:nvSpPr>
        <p:spPr/>
        <p:txBody>
          <a:bodyPr/>
          <a:lstStyle/>
          <a:p>
            <a:pPr rtl="0"/>
            <a:fld id="{D8DA9DAA-006C-4F4B-980E-E3DF019B24E2}" type="slidenum">
              <a:rPr lang="en-GB" noProof="0" smtClean="0"/>
              <a:pPr rtl="0"/>
              <a:t>22</a:t>
            </a:fld>
            <a:endParaRPr lang="en-GB" noProof="0"/>
          </a:p>
        </p:txBody>
      </p:sp>
      <p:pic>
        <p:nvPicPr>
          <p:cNvPr id="9" name="Picture 8">
            <a:extLst>
              <a:ext uri="{FF2B5EF4-FFF2-40B4-BE49-F238E27FC236}">
                <a16:creationId xmlns:a16="http://schemas.microsoft.com/office/drawing/2014/main" id="{7F37B830-C060-C2B5-C852-5C198B5F34A8}"/>
              </a:ext>
            </a:extLst>
          </p:cNvPr>
          <p:cNvPicPr>
            <a:picLocks noChangeAspect="1"/>
          </p:cNvPicPr>
          <p:nvPr/>
        </p:nvPicPr>
        <p:blipFill>
          <a:blip r:embed="rId2"/>
          <a:stretch>
            <a:fillRect/>
          </a:stretch>
        </p:blipFill>
        <p:spPr>
          <a:xfrm>
            <a:off x="6419088" y="1515965"/>
            <a:ext cx="4632958" cy="5127469"/>
          </a:xfrm>
          <a:prstGeom prst="rect">
            <a:avLst/>
          </a:prstGeom>
        </p:spPr>
      </p:pic>
      <p:sp>
        <p:nvSpPr>
          <p:cNvPr id="10" name="Title 2">
            <a:extLst>
              <a:ext uri="{FF2B5EF4-FFF2-40B4-BE49-F238E27FC236}">
                <a16:creationId xmlns:a16="http://schemas.microsoft.com/office/drawing/2014/main" id="{410EB083-82C2-62E6-2E4C-B0808518004E}"/>
              </a:ext>
            </a:extLst>
          </p:cNvPr>
          <p:cNvSpPr>
            <a:spLocks noGrp="1"/>
          </p:cNvSpPr>
          <p:nvPr>
            <p:ph type="title"/>
          </p:nvPr>
        </p:nvSpPr>
        <p:spPr>
          <a:xfrm>
            <a:off x="222781" y="214566"/>
            <a:ext cx="11597917" cy="1179576"/>
          </a:xfrm>
        </p:spPr>
        <p:txBody>
          <a:bodyPr>
            <a:noAutofit/>
          </a:bodyPr>
          <a:lstStyle/>
          <a:p>
            <a:r>
              <a:rPr lang="en-GB" sz="3200" dirty="0"/>
              <a:t>Backend Design, Presenting Active Auction Listings</a:t>
            </a:r>
            <a:endParaRPr lang="en-US" sz="3200" dirty="0"/>
          </a:p>
        </p:txBody>
      </p:sp>
    </p:spTree>
    <p:extLst>
      <p:ext uri="{BB962C8B-B14F-4D97-AF65-F5344CB8AC3E}">
        <p14:creationId xmlns:p14="http://schemas.microsoft.com/office/powerpoint/2010/main" val="1689004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696E36D-02F5-3E59-915D-5A74F451D34E}"/>
              </a:ext>
            </a:extLst>
          </p:cNvPr>
          <p:cNvSpPr>
            <a:spLocks noGrp="1"/>
          </p:cNvSpPr>
          <p:nvPr>
            <p:ph type="pic" sz="quarter" idx="13"/>
          </p:nvPr>
        </p:nvSpPr>
        <p:spPr>
          <a:xfrm>
            <a:off x="7040880" y="1679807"/>
            <a:ext cx="4266960" cy="4266968"/>
          </a:xfrm>
        </p:spPr>
      </p:sp>
      <p:sp>
        <p:nvSpPr>
          <p:cNvPr id="3" name="Title 2">
            <a:extLst>
              <a:ext uri="{FF2B5EF4-FFF2-40B4-BE49-F238E27FC236}">
                <a16:creationId xmlns:a16="http://schemas.microsoft.com/office/drawing/2014/main" id="{719AF537-D41F-00BD-B216-AEA440A472A5}"/>
              </a:ext>
            </a:extLst>
          </p:cNvPr>
          <p:cNvSpPr>
            <a:spLocks noGrp="1"/>
          </p:cNvSpPr>
          <p:nvPr>
            <p:ph type="title"/>
          </p:nvPr>
        </p:nvSpPr>
        <p:spPr/>
        <p:txBody>
          <a:bodyPr/>
          <a:lstStyle/>
          <a:p>
            <a:r>
              <a:rPr lang="en-GB" dirty="0"/>
              <a:t>Front End</a:t>
            </a:r>
          </a:p>
        </p:txBody>
      </p:sp>
      <p:sp>
        <p:nvSpPr>
          <p:cNvPr id="4" name="Content Placeholder 3">
            <a:extLst>
              <a:ext uri="{FF2B5EF4-FFF2-40B4-BE49-F238E27FC236}">
                <a16:creationId xmlns:a16="http://schemas.microsoft.com/office/drawing/2014/main" id="{FB282E5D-9C22-676E-8BC3-F68A2E5ED5C5}"/>
              </a:ext>
            </a:extLst>
          </p:cNvPr>
          <p:cNvSpPr>
            <a:spLocks noGrp="1"/>
          </p:cNvSpPr>
          <p:nvPr>
            <p:ph idx="1"/>
          </p:nvPr>
        </p:nvSpPr>
        <p:spPr/>
        <p:txBody>
          <a:bodyPr>
            <a:normAutofit fontScale="92500" lnSpcReduction="20000"/>
          </a:bodyPr>
          <a:lstStyle/>
          <a:p>
            <a:r>
              <a:rPr lang="en-GB" dirty="0"/>
              <a:t>Responsible for facilitating the backend through user enabled interactive functionality </a:t>
            </a:r>
            <a:r>
              <a:rPr lang="en-GB" i="1" dirty="0"/>
              <a:t>–</a:t>
            </a:r>
          </a:p>
          <a:p>
            <a:endParaRPr lang="en-GB" i="1" dirty="0"/>
          </a:p>
          <a:p>
            <a:pPr marL="342900" indent="-342900">
              <a:buFont typeface="Arial" panose="020B0604020202020204" pitchFamily="34" charset="0"/>
              <a:buChar char="•"/>
            </a:pPr>
            <a:r>
              <a:rPr lang="en-GB" dirty="0"/>
              <a:t> Allow users to upload their art or music, and upload their generated NFT to the network. </a:t>
            </a:r>
          </a:p>
          <a:p>
            <a:pPr marL="342900" indent="-342900">
              <a:buFont typeface="Arial" panose="020B0604020202020204" pitchFamily="34" charset="0"/>
              <a:buChar char="•"/>
            </a:pPr>
            <a:r>
              <a:rPr lang="en-GB" dirty="0"/>
              <a:t>Allowing the user to view NFTs , as well as other active listings.</a:t>
            </a:r>
          </a:p>
          <a:p>
            <a:pPr marL="342900" indent="-342900">
              <a:buFont typeface="Arial" panose="020B0604020202020204" pitchFamily="34" charset="0"/>
              <a:buChar char="•"/>
            </a:pPr>
            <a:r>
              <a:rPr lang="en-GB" dirty="0"/>
              <a:t>Facilitate the buying and transfer of NFTs, through connecting wallets through the </a:t>
            </a:r>
            <a:r>
              <a:rPr lang="en-GB" dirty="0" err="1"/>
              <a:t>MetaMask</a:t>
            </a:r>
            <a:r>
              <a:rPr lang="en-GB" dirty="0"/>
              <a:t> API. </a:t>
            </a:r>
          </a:p>
          <a:p>
            <a:pPr marL="342900" indent="-342900">
              <a:buFont typeface="Arial" panose="020B0604020202020204" pitchFamily="34" charset="0"/>
              <a:buChar char="•"/>
            </a:pPr>
            <a:endParaRPr lang="en-GB" dirty="0"/>
          </a:p>
        </p:txBody>
      </p:sp>
      <p:sp>
        <p:nvSpPr>
          <p:cNvPr id="7" name="Slide Number Placeholder 6">
            <a:extLst>
              <a:ext uri="{FF2B5EF4-FFF2-40B4-BE49-F238E27FC236}">
                <a16:creationId xmlns:a16="http://schemas.microsoft.com/office/drawing/2014/main" id="{A51C53CC-678F-00A2-BB50-C65AE6CF845B}"/>
              </a:ext>
            </a:extLst>
          </p:cNvPr>
          <p:cNvSpPr>
            <a:spLocks noGrp="1"/>
          </p:cNvSpPr>
          <p:nvPr>
            <p:ph type="sldNum" sz="quarter" idx="12"/>
          </p:nvPr>
        </p:nvSpPr>
        <p:spPr/>
        <p:txBody>
          <a:bodyPr/>
          <a:lstStyle/>
          <a:p>
            <a:pPr rtl="0"/>
            <a:fld id="{D8DA9DAA-006C-4F4B-980E-E3DF019B24E2}" type="slidenum">
              <a:rPr lang="en-GB" noProof="0" smtClean="0"/>
              <a:pPr rtl="0"/>
              <a:t>23</a:t>
            </a:fld>
            <a:endParaRPr lang="en-GB" noProof="0"/>
          </a:p>
        </p:txBody>
      </p:sp>
    </p:spTree>
    <p:extLst>
      <p:ext uri="{BB962C8B-B14F-4D97-AF65-F5344CB8AC3E}">
        <p14:creationId xmlns:p14="http://schemas.microsoft.com/office/powerpoint/2010/main" val="278394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A47B94-F933-86F7-FAAD-5893EF22AB94}"/>
              </a:ext>
            </a:extLst>
          </p:cNvPr>
          <p:cNvSpPr>
            <a:spLocks noGrp="1"/>
          </p:cNvSpPr>
          <p:nvPr>
            <p:ph idx="1"/>
          </p:nvPr>
        </p:nvSpPr>
        <p:spPr>
          <a:xfrm>
            <a:off x="850391" y="5143500"/>
            <a:ext cx="9293733" cy="1028700"/>
          </a:xfrm>
        </p:spPr>
        <p:txBody>
          <a:bodyPr/>
          <a:lstStyle/>
          <a:p>
            <a:endParaRPr lang="en-US"/>
          </a:p>
        </p:txBody>
      </p:sp>
      <p:sp>
        <p:nvSpPr>
          <p:cNvPr id="6" name="Footer Placeholder 5">
            <a:extLst>
              <a:ext uri="{FF2B5EF4-FFF2-40B4-BE49-F238E27FC236}">
                <a16:creationId xmlns:a16="http://schemas.microsoft.com/office/drawing/2014/main" id="{00DB7C4E-B1FD-5266-46E0-0BD017C2EB9D}"/>
              </a:ext>
            </a:extLst>
          </p:cNvPr>
          <p:cNvSpPr>
            <a:spLocks noGrp="1"/>
          </p:cNvSpPr>
          <p:nvPr>
            <p:ph type="ftr" sz="quarter" idx="11"/>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6FC241DE-625C-909C-C292-077B9C25A3A2}"/>
              </a:ext>
            </a:extLst>
          </p:cNvPr>
          <p:cNvSpPr>
            <a:spLocks noGrp="1"/>
          </p:cNvSpPr>
          <p:nvPr>
            <p:ph type="sldNum" sz="quarter" idx="12"/>
          </p:nvPr>
        </p:nvSpPr>
        <p:spPr/>
        <p:txBody>
          <a:bodyPr/>
          <a:lstStyle/>
          <a:p>
            <a:pPr rtl="0"/>
            <a:fld id="{D8DA9DAA-006C-4F4B-980E-E3DF019B24E2}" type="slidenum">
              <a:rPr lang="en-GB" noProof="0" smtClean="0"/>
              <a:pPr rtl="0"/>
              <a:t>24</a:t>
            </a:fld>
            <a:endParaRPr lang="en-GB" noProof="0"/>
          </a:p>
        </p:txBody>
      </p:sp>
      <p:pic>
        <p:nvPicPr>
          <p:cNvPr id="8" name="Picture 7">
            <a:extLst>
              <a:ext uri="{FF2B5EF4-FFF2-40B4-BE49-F238E27FC236}">
                <a16:creationId xmlns:a16="http://schemas.microsoft.com/office/drawing/2014/main" id="{6EA867CD-7EEB-A2C5-824A-574AE60DE152}"/>
              </a:ext>
            </a:extLst>
          </p:cNvPr>
          <p:cNvPicPr>
            <a:picLocks noChangeAspect="1"/>
          </p:cNvPicPr>
          <p:nvPr/>
        </p:nvPicPr>
        <p:blipFill>
          <a:blip r:embed="rId2"/>
          <a:stretch>
            <a:fillRect/>
          </a:stretch>
        </p:blipFill>
        <p:spPr>
          <a:xfrm>
            <a:off x="303587" y="1801368"/>
            <a:ext cx="10184950" cy="4784804"/>
          </a:xfrm>
          <a:prstGeom prst="rect">
            <a:avLst/>
          </a:prstGeom>
        </p:spPr>
      </p:pic>
      <p:sp>
        <p:nvSpPr>
          <p:cNvPr id="9" name="Title 2">
            <a:extLst>
              <a:ext uri="{FF2B5EF4-FFF2-40B4-BE49-F238E27FC236}">
                <a16:creationId xmlns:a16="http://schemas.microsoft.com/office/drawing/2014/main" id="{6809EBAF-87AD-F0FD-0CF3-F732E12C46D9}"/>
              </a:ext>
            </a:extLst>
          </p:cNvPr>
          <p:cNvSpPr>
            <a:spLocks noGrp="1"/>
          </p:cNvSpPr>
          <p:nvPr>
            <p:ph type="title"/>
          </p:nvPr>
        </p:nvSpPr>
        <p:spPr>
          <a:xfrm>
            <a:off x="533208" y="423720"/>
            <a:ext cx="9725385" cy="1179576"/>
          </a:xfrm>
        </p:spPr>
        <p:txBody>
          <a:bodyPr>
            <a:normAutofit fontScale="90000"/>
          </a:bodyPr>
          <a:lstStyle/>
          <a:p>
            <a:r>
              <a:rPr lang="en-US" dirty="0"/>
              <a:t>Front End, Upload Functionality</a:t>
            </a:r>
          </a:p>
        </p:txBody>
      </p:sp>
    </p:spTree>
    <p:extLst>
      <p:ext uri="{BB962C8B-B14F-4D97-AF65-F5344CB8AC3E}">
        <p14:creationId xmlns:p14="http://schemas.microsoft.com/office/powerpoint/2010/main" val="4291859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A7A7A2-928B-F9F3-CFC8-99D7045F95FA}"/>
              </a:ext>
            </a:extLst>
          </p:cNvPr>
          <p:cNvSpPr>
            <a:spLocks noGrp="1"/>
          </p:cNvSpPr>
          <p:nvPr>
            <p:ph type="title"/>
          </p:nvPr>
        </p:nvSpPr>
        <p:spPr>
          <a:xfrm>
            <a:off x="211740" y="469773"/>
            <a:ext cx="7467791" cy="1179576"/>
          </a:xfrm>
        </p:spPr>
        <p:txBody>
          <a:bodyPr>
            <a:normAutofit/>
          </a:bodyPr>
          <a:lstStyle/>
          <a:p>
            <a:r>
              <a:rPr lang="en-US" dirty="0"/>
              <a:t>Front End, NFT list</a:t>
            </a:r>
          </a:p>
        </p:txBody>
      </p:sp>
      <p:sp>
        <p:nvSpPr>
          <p:cNvPr id="7" name="Slide Number Placeholder 6">
            <a:extLst>
              <a:ext uri="{FF2B5EF4-FFF2-40B4-BE49-F238E27FC236}">
                <a16:creationId xmlns:a16="http://schemas.microsoft.com/office/drawing/2014/main" id="{B38826EF-B43E-E714-19B9-C81BD238FAE9}"/>
              </a:ext>
            </a:extLst>
          </p:cNvPr>
          <p:cNvSpPr>
            <a:spLocks noGrp="1"/>
          </p:cNvSpPr>
          <p:nvPr>
            <p:ph type="sldNum" sz="quarter" idx="12"/>
          </p:nvPr>
        </p:nvSpPr>
        <p:spPr/>
        <p:txBody>
          <a:bodyPr/>
          <a:lstStyle/>
          <a:p>
            <a:pPr rtl="0"/>
            <a:fld id="{D8DA9DAA-006C-4F4B-980E-E3DF019B24E2}" type="slidenum">
              <a:rPr lang="en-GB" noProof="0" smtClean="0"/>
              <a:pPr rtl="0"/>
              <a:t>25</a:t>
            </a:fld>
            <a:endParaRPr lang="en-GB" noProof="0"/>
          </a:p>
        </p:txBody>
      </p:sp>
      <p:sp>
        <p:nvSpPr>
          <p:cNvPr id="11" name="Content Placeholder 10">
            <a:extLst>
              <a:ext uri="{FF2B5EF4-FFF2-40B4-BE49-F238E27FC236}">
                <a16:creationId xmlns:a16="http://schemas.microsoft.com/office/drawing/2014/main" id="{D6CBADFD-B70D-00C8-B694-83632D9B2CB3}"/>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2A5398F5-1C33-85C5-CA79-784380049CB5}"/>
              </a:ext>
            </a:extLst>
          </p:cNvPr>
          <p:cNvPicPr>
            <a:picLocks noChangeAspect="1"/>
          </p:cNvPicPr>
          <p:nvPr/>
        </p:nvPicPr>
        <p:blipFill>
          <a:blip r:embed="rId2"/>
          <a:stretch>
            <a:fillRect/>
          </a:stretch>
        </p:blipFill>
        <p:spPr>
          <a:xfrm>
            <a:off x="340327" y="1692211"/>
            <a:ext cx="10232423" cy="4807106"/>
          </a:xfrm>
          <a:prstGeom prst="rect">
            <a:avLst/>
          </a:prstGeom>
        </p:spPr>
      </p:pic>
    </p:spTree>
    <p:extLst>
      <p:ext uri="{BB962C8B-B14F-4D97-AF65-F5344CB8AC3E}">
        <p14:creationId xmlns:p14="http://schemas.microsoft.com/office/powerpoint/2010/main" val="4195131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977DB2-0F91-AAE0-F349-0913DC22D843}"/>
              </a:ext>
            </a:extLst>
          </p:cNvPr>
          <p:cNvSpPr>
            <a:spLocks noGrp="1"/>
          </p:cNvSpPr>
          <p:nvPr>
            <p:ph idx="1"/>
          </p:nvPr>
        </p:nvSpPr>
        <p:spPr>
          <a:xfrm>
            <a:off x="850392" y="4992622"/>
            <a:ext cx="8979408" cy="1179577"/>
          </a:xfrm>
        </p:spPr>
        <p:txBody>
          <a:bodyPr/>
          <a:lstStyle/>
          <a:p>
            <a:endParaRPr lang="en-US" dirty="0"/>
          </a:p>
        </p:txBody>
      </p:sp>
      <p:sp>
        <p:nvSpPr>
          <p:cNvPr id="7" name="Slide Number Placeholder 6">
            <a:extLst>
              <a:ext uri="{FF2B5EF4-FFF2-40B4-BE49-F238E27FC236}">
                <a16:creationId xmlns:a16="http://schemas.microsoft.com/office/drawing/2014/main" id="{5E5C7BCE-CC70-84E3-A2BF-15FD011387BA}"/>
              </a:ext>
            </a:extLst>
          </p:cNvPr>
          <p:cNvSpPr>
            <a:spLocks noGrp="1"/>
          </p:cNvSpPr>
          <p:nvPr>
            <p:ph type="sldNum" sz="quarter" idx="12"/>
          </p:nvPr>
        </p:nvSpPr>
        <p:spPr/>
        <p:txBody>
          <a:bodyPr/>
          <a:lstStyle/>
          <a:p>
            <a:pPr rtl="0"/>
            <a:fld id="{D8DA9DAA-006C-4F4B-980E-E3DF019B24E2}" type="slidenum">
              <a:rPr lang="en-GB" noProof="0" smtClean="0"/>
              <a:pPr rtl="0"/>
              <a:t>26</a:t>
            </a:fld>
            <a:endParaRPr lang="en-GB" noProof="0"/>
          </a:p>
        </p:txBody>
      </p:sp>
      <p:sp>
        <p:nvSpPr>
          <p:cNvPr id="8" name="Title 2">
            <a:extLst>
              <a:ext uri="{FF2B5EF4-FFF2-40B4-BE49-F238E27FC236}">
                <a16:creationId xmlns:a16="http://schemas.microsoft.com/office/drawing/2014/main" id="{3511669E-7F8A-B50E-2F6C-27F666A21B49}"/>
              </a:ext>
            </a:extLst>
          </p:cNvPr>
          <p:cNvSpPr>
            <a:spLocks noGrp="1"/>
          </p:cNvSpPr>
          <p:nvPr>
            <p:ph type="title"/>
          </p:nvPr>
        </p:nvSpPr>
        <p:spPr>
          <a:xfrm>
            <a:off x="547496" y="941260"/>
            <a:ext cx="7467791" cy="1179576"/>
          </a:xfrm>
        </p:spPr>
        <p:txBody>
          <a:bodyPr>
            <a:normAutofit/>
          </a:bodyPr>
          <a:lstStyle/>
          <a:p>
            <a:r>
              <a:rPr lang="en-US" dirty="0"/>
              <a:t>Front End, Continued</a:t>
            </a:r>
          </a:p>
        </p:txBody>
      </p:sp>
    </p:spTree>
    <p:extLst>
      <p:ext uri="{BB962C8B-B14F-4D97-AF65-F5344CB8AC3E}">
        <p14:creationId xmlns:p14="http://schemas.microsoft.com/office/powerpoint/2010/main" val="725936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BF5B-7A68-0910-A2A9-9C6556873885}"/>
              </a:ext>
            </a:extLst>
          </p:cNvPr>
          <p:cNvSpPr>
            <a:spLocks noGrp="1"/>
          </p:cNvSpPr>
          <p:nvPr>
            <p:ph type="title"/>
          </p:nvPr>
        </p:nvSpPr>
        <p:spPr>
          <a:xfrm>
            <a:off x="838200" y="136525"/>
            <a:ext cx="10515600" cy="1325563"/>
          </a:xfrm>
        </p:spPr>
        <p:txBody>
          <a:bodyPr/>
          <a:lstStyle/>
          <a:p>
            <a:r>
              <a:rPr lang="en-GB" dirty="0"/>
              <a:t>Front End Demo, Ownership &amp; Minting</a:t>
            </a:r>
          </a:p>
        </p:txBody>
      </p:sp>
      <p:sp>
        <p:nvSpPr>
          <p:cNvPr id="3" name="Date Placeholder 2">
            <a:extLst>
              <a:ext uri="{FF2B5EF4-FFF2-40B4-BE49-F238E27FC236}">
                <a16:creationId xmlns:a16="http://schemas.microsoft.com/office/drawing/2014/main" id="{D6E0985F-0FCC-D40F-C085-DC5007FADE13}"/>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8DB08BE5-B554-EB70-61B8-D3F059C14F19}"/>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CAA2A58A-5050-0FC8-E7FE-047DDC6FC97F}"/>
              </a:ext>
            </a:extLst>
          </p:cNvPr>
          <p:cNvSpPr>
            <a:spLocks noGrp="1"/>
          </p:cNvSpPr>
          <p:nvPr>
            <p:ph type="sldNum" sz="quarter" idx="12"/>
          </p:nvPr>
        </p:nvSpPr>
        <p:spPr/>
        <p:txBody>
          <a:bodyPr/>
          <a:lstStyle/>
          <a:p>
            <a:pPr rtl="0"/>
            <a:fld id="{D8DA9DAA-006C-4F4B-980E-E3DF019B24E2}" type="slidenum">
              <a:rPr lang="en-GB" noProof="0" smtClean="0"/>
              <a:t>27</a:t>
            </a:fld>
            <a:endParaRPr lang="en-GB" noProof="0"/>
          </a:p>
        </p:txBody>
      </p:sp>
      <p:pic>
        <p:nvPicPr>
          <p:cNvPr id="16" name="Picture 15">
            <a:extLst>
              <a:ext uri="{FF2B5EF4-FFF2-40B4-BE49-F238E27FC236}">
                <a16:creationId xmlns:a16="http://schemas.microsoft.com/office/drawing/2014/main" id="{8CBF2BCB-98DD-CD36-824A-08F996E1A866}"/>
              </a:ext>
            </a:extLst>
          </p:cNvPr>
          <p:cNvPicPr>
            <a:picLocks noChangeAspect="1"/>
          </p:cNvPicPr>
          <p:nvPr/>
        </p:nvPicPr>
        <p:blipFill>
          <a:blip r:embed="rId2"/>
          <a:stretch>
            <a:fillRect/>
          </a:stretch>
        </p:blipFill>
        <p:spPr>
          <a:xfrm>
            <a:off x="1437269" y="1436120"/>
            <a:ext cx="4144134" cy="4898136"/>
          </a:xfrm>
          <a:prstGeom prst="rect">
            <a:avLst/>
          </a:prstGeom>
          <a:ln>
            <a:solidFill>
              <a:schemeClr val="tx1"/>
            </a:solidFill>
          </a:ln>
        </p:spPr>
      </p:pic>
      <p:pic>
        <p:nvPicPr>
          <p:cNvPr id="21" name="Picture 20">
            <a:extLst>
              <a:ext uri="{FF2B5EF4-FFF2-40B4-BE49-F238E27FC236}">
                <a16:creationId xmlns:a16="http://schemas.microsoft.com/office/drawing/2014/main" id="{15502D04-282A-3B6D-9ABA-1E8D2D6174A0}"/>
              </a:ext>
            </a:extLst>
          </p:cNvPr>
          <p:cNvPicPr>
            <a:picLocks noChangeAspect="1"/>
          </p:cNvPicPr>
          <p:nvPr/>
        </p:nvPicPr>
        <p:blipFill>
          <a:blip r:embed="rId3"/>
          <a:stretch>
            <a:fillRect/>
          </a:stretch>
        </p:blipFill>
        <p:spPr>
          <a:xfrm>
            <a:off x="6487870" y="1338452"/>
            <a:ext cx="4245460" cy="5017898"/>
          </a:xfrm>
          <a:prstGeom prst="rect">
            <a:avLst/>
          </a:prstGeom>
          <a:ln>
            <a:solidFill>
              <a:schemeClr val="tx1"/>
            </a:solidFill>
          </a:ln>
        </p:spPr>
      </p:pic>
    </p:spTree>
    <p:extLst>
      <p:ext uri="{BB962C8B-B14F-4D97-AF65-F5344CB8AC3E}">
        <p14:creationId xmlns:p14="http://schemas.microsoft.com/office/powerpoint/2010/main" val="272746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DB37-7B75-EFFA-8259-66B3BE96096E}"/>
              </a:ext>
            </a:extLst>
          </p:cNvPr>
          <p:cNvSpPr>
            <a:spLocks noGrp="1"/>
          </p:cNvSpPr>
          <p:nvPr>
            <p:ph type="title"/>
          </p:nvPr>
        </p:nvSpPr>
        <p:spPr>
          <a:xfrm>
            <a:off x="838200" y="136525"/>
            <a:ext cx="10515600" cy="1325563"/>
          </a:xfrm>
        </p:spPr>
        <p:txBody>
          <a:bodyPr>
            <a:normAutofit/>
          </a:bodyPr>
          <a:lstStyle/>
          <a:p>
            <a:r>
              <a:rPr lang="en-US" sz="3600" dirty="0"/>
              <a:t>Front End Demo, Creating &amp; Viewing Listings</a:t>
            </a:r>
          </a:p>
        </p:txBody>
      </p:sp>
      <p:sp>
        <p:nvSpPr>
          <p:cNvPr id="3" name="Date Placeholder 2">
            <a:extLst>
              <a:ext uri="{FF2B5EF4-FFF2-40B4-BE49-F238E27FC236}">
                <a16:creationId xmlns:a16="http://schemas.microsoft.com/office/drawing/2014/main" id="{F6E13F3C-A889-BAB8-0003-0D5C72EC3BA1}"/>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E083DA9D-E87F-A23B-8E8D-8B07BF5C1207}"/>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81E3D406-C535-6B1C-1B7E-44CB2624BAE3}"/>
              </a:ext>
            </a:extLst>
          </p:cNvPr>
          <p:cNvSpPr>
            <a:spLocks noGrp="1"/>
          </p:cNvSpPr>
          <p:nvPr>
            <p:ph type="sldNum" sz="quarter" idx="12"/>
          </p:nvPr>
        </p:nvSpPr>
        <p:spPr/>
        <p:txBody>
          <a:bodyPr/>
          <a:lstStyle/>
          <a:p>
            <a:pPr rtl="0"/>
            <a:fld id="{D8DA9DAA-006C-4F4B-980E-E3DF019B24E2}" type="slidenum">
              <a:rPr lang="en-GB" noProof="0" smtClean="0"/>
              <a:t>28</a:t>
            </a:fld>
            <a:endParaRPr lang="en-GB" noProof="0"/>
          </a:p>
        </p:txBody>
      </p:sp>
      <p:pic>
        <p:nvPicPr>
          <p:cNvPr id="6" name="Picture 5">
            <a:extLst>
              <a:ext uri="{FF2B5EF4-FFF2-40B4-BE49-F238E27FC236}">
                <a16:creationId xmlns:a16="http://schemas.microsoft.com/office/drawing/2014/main" id="{519EFEFE-577A-A285-4C53-8DFED09C5B40}"/>
              </a:ext>
            </a:extLst>
          </p:cNvPr>
          <p:cNvPicPr>
            <a:picLocks noChangeAspect="1"/>
          </p:cNvPicPr>
          <p:nvPr/>
        </p:nvPicPr>
        <p:blipFill>
          <a:blip r:embed="rId2"/>
          <a:stretch>
            <a:fillRect/>
          </a:stretch>
        </p:blipFill>
        <p:spPr>
          <a:xfrm>
            <a:off x="6393302" y="1462088"/>
            <a:ext cx="4140856" cy="4894262"/>
          </a:xfrm>
          <a:prstGeom prst="rect">
            <a:avLst/>
          </a:prstGeom>
          <a:ln>
            <a:solidFill>
              <a:schemeClr val="tx1"/>
            </a:solidFill>
          </a:ln>
        </p:spPr>
      </p:pic>
      <p:pic>
        <p:nvPicPr>
          <p:cNvPr id="9" name="Picture 8">
            <a:extLst>
              <a:ext uri="{FF2B5EF4-FFF2-40B4-BE49-F238E27FC236}">
                <a16:creationId xmlns:a16="http://schemas.microsoft.com/office/drawing/2014/main" id="{85B06B17-914D-9AFF-055F-0574E9B60F1D}"/>
              </a:ext>
            </a:extLst>
          </p:cNvPr>
          <p:cNvPicPr>
            <a:picLocks noChangeAspect="1"/>
          </p:cNvPicPr>
          <p:nvPr/>
        </p:nvPicPr>
        <p:blipFill>
          <a:blip r:embed="rId3"/>
          <a:stretch>
            <a:fillRect/>
          </a:stretch>
        </p:blipFill>
        <p:spPr>
          <a:xfrm>
            <a:off x="1510972" y="1462088"/>
            <a:ext cx="4140856" cy="4894262"/>
          </a:xfrm>
          <a:prstGeom prst="rect">
            <a:avLst/>
          </a:prstGeom>
          <a:ln>
            <a:solidFill>
              <a:schemeClr val="tx1"/>
            </a:solidFill>
          </a:ln>
        </p:spPr>
      </p:pic>
    </p:spTree>
    <p:extLst>
      <p:ext uri="{BB962C8B-B14F-4D97-AF65-F5344CB8AC3E}">
        <p14:creationId xmlns:p14="http://schemas.microsoft.com/office/powerpoint/2010/main" val="19095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3F2F1-218E-6C4B-AA60-7CF8EC6588A3}"/>
              </a:ext>
            </a:extLst>
          </p:cNvPr>
          <p:cNvSpPr>
            <a:spLocks noGrp="1"/>
          </p:cNvSpPr>
          <p:nvPr>
            <p:ph type="ctrTitle"/>
          </p:nvPr>
        </p:nvSpPr>
        <p:spPr>
          <a:xfrm>
            <a:off x="6391656" y="804672"/>
            <a:ext cx="4434840" cy="886968"/>
          </a:xfrm>
        </p:spPr>
        <p:txBody>
          <a:bodyPr anchor="b">
            <a:normAutofit/>
          </a:bodyPr>
          <a:lstStyle/>
          <a:p>
            <a:r>
              <a:rPr lang="en-GB" sz="5000" dirty="0"/>
              <a:t>Future Scope</a:t>
            </a:r>
          </a:p>
        </p:txBody>
      </p:sp>
      <p:sp>
        <p:nvSpPr>
          <p:cNvPr id="3" name="Subtitle 2">
            <a:extLst>
              <a:ext uri="{FF2B5EF4-FFF2-40B4-BE49-F238E27FC236}">
                <a16:creationId xmlns:a16="http://schemas.microsoft.com/office/drawing/2014/main" id="{F3535125-45AF-CC8A-22AC-5D67CD9ADF75}"/>
              </a:ext>
            </a:extLst>
          </p:cNvPr>
          <p:cNvSpPr>
            <a:spLocks noGrp="1"/>
          </p:cNvSpPr>
          <p:nvPr>
            <p:ph type="subTitle" idx="1"/>
          </p:nvPr>
        </p:nvSpPr>
        <p:spPr>
          <a:xfrm>
            <a:off x="6391654" y="1801368"/>
            <a:ext cx="4434840" cy="4754880"/>
          </a:xfrm>
        </p:spPr>
        <p:txBody>
          <a:bodyPr>
            <a:normAutofit/>
          </a:bodyPr>
          <a:lstStyle/>
          <a:p>
            <a:pPr marL="342900" indent="-342900">
              <a:buFont typeface="Arial" panose="020B0604020202020204" pitchFamily="34" charset="0"/>
              <a:buChar char="•"/>
            </a:pPr>
            <a:r>
              <a:rPr lang="en-GB" dirty="0"/>
              <a:t>Deployment to the Ethereum </a:t>
            </a:r>
            <a:r>
              <a:rPr lang="en-GB" dirty="0" err="1"/>
              <a:t>Mainnet</a:t>
            </a:r>
            <a:endParaRPr lang="en-GB" dirty="0"/>
          </a:p>
          <a:p>
            <a:endParaRPr lang="en-GB" dirty="0"/>
          </a:p>
          <a:p>
            <a:pPr marL="342900" indent="-342900">
              <a:buFont typeface="Arial" panose="020B0604020202020204" pitchFamily="34" charset="0"/>
              <a:buChar char="•"/>
            </a:pPr>
            <a:r>
              <a:rPr lang="en-GB" dirty="0"/>
              <a:t>ERC 1150 Token Standard</a:t>
            </a:r>
          </a:p>
          <a:p>
            <a:endParaRPr lang="en-GB" dirty="0"/>
          </a:p>
          <a:p>
            <a:endParaRPr lang="en-GB" dirty="0"/>
          </a:p>
          <a:p>
            <a:pPr marL="342900" indent="-342900">
              <a:buFont typeface="Arial" panose="020B0604020202020204" pitchFamily="34" charset="0"/>
              <a:buChar char="•"/>
            </a:pPr>
            <a:r>
              <a:rPr lang="en-GB" dirty="0" err="1"/>
              <a:t>OpenSea</a:t>
            </a:r>
            <a:r>
              <a:rPr lang="en-GB" dirty="0"/>
              <a:t> integration</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Steganography techniques.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AA853070-0C68-B7A0-86F9-63C64401C253}"/>
              </a:ext>
            </a:extLst>
          </p:cNvPr>
          <p:cNvSpPr>
            <a:spLocks noGrp="1"/>
          </p:cNvSpPr>
          <p:nvPr>
            <p:ph type="ftr" sz="quarter" idx="11"/>
          </p:nvPr>
        </p:nvSpPr>
        <p:spPr>
          <a:xfrm rot="16200000">
            <a:off x="9811512" y="1591056"/>
            <a:ext cx="3547872" cy="365125"/>
          </a:xfrm>
        </p:spPr>
        <p:txBody>
          <a:bodyPr anchor="ctr">
            <a:normAutofit/>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46BFE270-2B80-7165-2626-32B70F55404E}"/>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29</a:t>
            </a:fld>
            <a:endParaRPr lang="en-GB" noProof="0"/>
          </a:p>
        </p:txBody>
      </p:sp>
      <p:pic>
        <p:nvPicPr>
          <p:cNvPr id="10" name="Picture 9">
            <a:extLst>
              <a:ext uri="{FF2B5EF4-FFF2-40B4-BE49-F238E27FC236}">
                <a16:creationId xmlns:a16="http://schemas.microsoft.com/office/drawing/2014/main" id="{88531DB6-8BD8-FBE0-BD0E-0083EFE8BC6E}"/>
              </a:ext>
            </a:extLst>
          </p:cNvPr>
          <p:cNvPicPr>
            <a:picLocks noChangeAspect="1"/>
          </p:cNvPicPr>
          <p:nvPr/>
        </p:nvPicPr>
        <p:blipFill>
          <a:blip r:embed="rId2"/>
          <a:stretch>
            <a:fillRect/>
          </a:stretch>
        </p:blipFill>
        <p:spPr>
          <a:xfrm>
            <a:off x="3282265" y="482169"/>
            <a:ext cx="2144622" cy="2144622"/>
          </a:xfrm>
          <a:prstGeom prst="rect">
            <a:avLst/>
          </a:prstGeom>
        </p:spPr>
      </p:pic>
      <p:pic>
        <p:nvPicPr>
          <p:cNvPr id="11" name="Picture 10">
            <a:extLst>
              <a:ext uri="{FF2B5EF4-FFF2-40B4-BE49-F238E27FC236}">
                <a16:creationId xmlns:a16="http://schemas.microsoft.com/office/drawing/2014/main" id="{60FF1D84-312F-822A-087B-A005B2671C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03" b="89869" l="9916" r="89979">
                        <a14:foregroundMark x1="42827" y1="11257" x2="60970" y2="11257"/>
                        <a14:foregroundMark x1="66139" y1="13696" x2="64241" y2="4503"/>
                      </a14:backgroundRemoval>
                    </a14:imgEffect>
                  </a14:imgLayer>
                </a14:imgProps>
              </a:ext>
            </a:extLst>
          </a:blip>
          <a:stretch>
            <a:fillRect/>
          </a:stretch>
        </p:blipFill>
        <p:spPr>
          <a:xfrm>
            <a:off x="-386081" y="482169"/>
            <a:ext cx="3814449" cy="2144622"/>
          </a:xfrm>
          <a:prstGeom prst="rect">
            <a:avLst/>
          </a:prstGeom>
        </p:spPr>
      </p:pic>
      <p:pic>
        <p:nvPicPr>
          <p:cNvPr id="12" name="Picture 11">
            <a:extLst>
              <a:ext uri="{FF2B5EF4-FFF2-40B4-BE49-F238E27FC236}">
                <a16:creationId xmlns:a16="http://schemas.microsoft.com/office/drawing/2014/main" id="{CF63B928-0714-7B17-2C18-A1DC67AFF0B8}"/>
              </a:ext>
            </a:extLst>
          </p:cNvPr>
          <p:cNvPicPr>
            <a:picLocks noChangeAspect="1"/>
          </p:cNvPicPr>
          <p:nvPr/>
        </p:nvPicPr>
        <p:blipFill>
          <a:blip r:embed="rId5"/>
          <a:stretch>
            <a:fillRect/>
          </a:stretch>
        </p:blipFill>
        <p:spPr>
          <a:xfrm>
            <a:off x="1390238" y="2015100"/>
            <a:ext cx="2846020" cy="4636953"/>
          </a:xfrm>
          <a:prstGeom prst="rect">
            <a:avLst/>
          </a:prstGeom>
        </p:spPr>
      </p:pic>
    </p:spTree>
    <p:extLst>
      <p:ext uri="{BB962C8B-B14F-4D97-AF65-F5344CB8AC3E}">
        <p14:creationId xmlns:p14="http://schemas.microsoft.com/office/powerpoint/2010/main" val="286732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485944"/>
            <a:ext cx="6190488" cy="1179576"/>
          </a:xfrm>
        </p:spPr>
        <p:txBody>
          <a:bodyPr rtlCol="0"/>
          <a:lstStyle/>
          <a:p>
            <a:pPr rtl="0"/>
            <a:r>
              <a:rPr lang="en-GB" sz="5400" dirty="0"/>
              <a:t>Introduction</a:t>
            </a:r>
            <a:endParaRPr lang="en-GB"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1895302"/>
            <a:ext cx="6190488" cy="4476754"/>
          </a:xfrm>
        </p:spPr>
        <p:txBody>
          <a:bodyPr rtlCol="0">
            <a:normAutofit fontScale="92500" lnSpcReduction="10000"/>
          </a:bodyPr>
          <a:lstStyle/>
          <a:p>
            <a:pPr rtl="0"/>
            <a:br>
              <a:rPr lang="en-GB" dirty="0">
                <a:latin typeface="Univers" panose="020B0503020202020204" pitchFamily="34" charset="0"/>
              </a:rPr>
            </a:br>
            <a:r>
              <a:rPr lang="en-GB" dirty="0">
                <a:latin typeface="Univers" panose="020B0503020202020204" pitchFamily="34" charset="0"/>
              </a:rPr>
              <a:t>Modern technology has revolutionised the streaming, distribution and sale of music, making it easier and more efficient than ever before. </a:t>
            </a:r>
          </a:p>
          <a:p>
            <a:pPr rtl="0"/>
            <a:endParaRPr lang="en-GB" b="0" i="0" dirty="0">
              <a:effectLst/>
              <a:latin typeface="Univers" panose="020B0503020202020204" pitchFamily="34" charset="0"/>
            </a:endParaRPr>
          </a:p>
          <a:p>
            <a:pPr rtl="0"/>
            <a:r>
              <a:rPr lang="en-GB" b="0" i="0" dirty="0">
                <a:effectLst/>
                <a:latin typeface="Univers" panose="020B0503020202020204" pitchFamily="34" charset="0"/>
              </a:rPr>
              <a:t>And yet these developments have brought </a:t>
            </a:r>
            <a:r>
              <a:rPr lang="en-GB" dirty="0">
                <a:latin typeface="Univers" panose="020B0503020202020204" pitchFamily="34" charset="0"/>
              </a:rPr>
              <a:t>with them their own unique set of challenges – lack of platform transparency, lack of artist autonomy and high barriers to entry in the form of fees and restrictions. </a:t>
            </a:r>
          </a:p>
          <a:p>
            <a:pPr rtl="0"/>
            <a:endParaRPr lang="en-GB" dirty="0">
              <a:latin typeface="Univers" panose="020B0503020202020204" pitchFamily="34" charset="0"/>
            </a:endParaRPr>
          </a:p>
          <a:p>
            <a:pPr rtl="0"/>
            <a:r>
              <a:rPr lang="en-GB" dirty="0">
                <a:latin typeface="Univers" panose="020B0503020202020204" pitchFamily="34" charset="0"/>
              </a:rPr>
              <a:t>Is there an overarching </a:t>
            </a:r>
            <a:r>
              <a:rPr lang="en-GB" b="0" i="0" dirty="0">
                <a:effectLst/>
                <a:latin typeface="Univers" panose="020B0503020202020204" pitchFamily="34" charset="0"/>
              </a:rPr>
              <a:t>source </a:t>
            </a:r>
            <a:r>
              <a:rPr lang="en-GB" dirty="0">
                <a:latin typeface="Univers" panose="020B0503020202020204" pitchFamily="34" charset="0"/>
              </a:rPr>
              <a:t>to </a:t>
            </a:r>
            <a:r>
              <a:rPr lang="en-GB" b="0" i="0" dirty="0">
                <a:effectLst/>
                <a:latin typeface="Univers" panose="020B0503020202020204" pitchFamily="34" charset="0"/>
              </a:rPr>
              <a:t>these problems, are these challenges symptoms of a wider issue? </a:t>
            </a:r>
          </a:p>
          <a:p>
            <a:pPr rtl="0"/>
            <a:endParaRPr lang="en-GB" dirty="0">
              <a:latin typeface="Univers" panose="020B0503020202020204" pitchFamily="34" charset="0"/>
            </a:endParaRPr>
          </a:p>
          <a:p>
            <a:pPr rtl="0"/>
            <a:endParaRPr lang="en-GB" dirty="0">
              <a:latin typeface="Univers" panose="020B0503020202020204" pitchFamily="34" charset="0"/>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a:t>3</a:t>
            </a:fld>
            <a:endParaRPr lang="en-GB"/>
          </a:p>
        </p:txBody>
      </p:sp>
      <p:pic>
        <p:nvPicPr>
          <p:cNvPr id="7" name="Picture Placeholder 6">
            <a:extLst>
              <a:ext uri="{FF2B5EF4-FFF2-40B4-BE49-F238E27FC236}">
                <a16:creationId xmlns:a16="http://schemas.microsoft.com/office/drawing/2014/main" id="{A9D387D3-47E3-9055-0A0A-B36A4387CBAE}"/>
              </a:ext>
            </a:extLst>
          </p:cNvPr>
          <p:cNvPicPr>
            <a:picLocks noGrp="1" noChangeAspect="1"/>
          </p:cNvPicPr>
          <p:nvPr>
            <p:ph type="pic" sz="quarter" idx="13"/>
          </p:nvPr>
        </p:nvPicPr>
        <p:blipFill>
          <a:blip r:embed="rId3"/>
          <a:srcRect l="12500" r="12500"/>
          <a:stretch>
            <a:fillRect/>
          </a:stretch>
        </p:blipFill>
        <p:spPr/>
      </p:pic>
    </p:spTree>
    <p:extLst>
      <p:ext uri="{BB962C8B-B14F-4D97-AF65-F5344CB8AC3E}">
        <p14:creationId xmlns:p14="http://schemas.microsoft.com/office/powerpoint/2010/main" val="3653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30</a:t>
            </a:fld>
            <a:endParaRPr lang="en-GB"/>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a:t>Thank you</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4EC4D1D-A3BA-C47B-6896-519BEA1612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23" b="15903"/>
          <a:stretch/>
        </p:blipFill>
        <p:spPr bwMode="auto">
          <a:xfrm rot="18413751">
            <a:off x="5033177" y="1909042"/>
            <a:ext cx="2125647" cy="303991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00331937-5446-A2EB-1E27-BD28F85F00B4}"/>
              </a:ext>
            </a:extLst>
          </p:cNvPr>
          <p:cNvSpPr>
            <a:spLocks noGrp="1"/>
          </p:cNvSpPr>
          <p:nvPr>
            <p:ph idx="1"/>
          </p:nvPr>
        </p:nvSpPr>
        <p:spPr>
          <a:xfrm>
            <a:off x="2496311" y="2589415"/>
            <a:ext cx="7462335" cy="1679169"/>
          </a:xfrm>
        </p:spPr>
        <p:txBody>
          <a:bodyPr>
            <a:normAutofit fontScale="92500"/>
          </a:bodyPr>
          <a:lstStyle/>
          <a:p>
            <a:r>
              <a:rPr lang="en-GB" sz="8800" dirty="0"/>
              <a:t>Centralisation</a:t>
            </a:r>
            <a:endParaRPr lang="en-US" sz="5400" dirty="0"/>
          </a:p>
        </p:txBody>
      </p:sp>
      <p:sp>
        <p:nvSpPr>
          <p:cNvPr id="7" name="Slide Number Placeholder 6">
            <a:extLst>
              <a:ext uri="{FF2B5EF4-FFF2-40B4-BE49-F238E27FC236}">
                <a16:creationId xmlns:a16="http://schemas.microsoft.com/office/drawing/2014/main" id="{7E001583-3269-AA67-E412-5B56C7E43CF7}"/>
              </a:ext>
            </a:extLst>
          </p:cNvPr>
          <p:cNvSpPr>
            <a:spLocks noGrp="1"/>
          </p:cNvSpPr>
          <p:nvPr>
            <p:ph type="sldNum" sz="quarter" idx="12"/>
          </p:nvPr>
        </p:nvSpPr>
        <p:spPr/>
        <p:txBody>
          <a:bodyPr/>
          <a:lstStyle/>
          <a:p>
            <a:pPr rtl="0"/>
            <a:fld id="{D8DA9DAA-006C-4F4B-980E-E3DF019B24E2}" type="slidenum">
              <a:rPr lang="en-GB" noProof="0" smtClean="0"/>
              <a:pPr rtl="0"/>
              <a:t>4</a:t>
            </a:fld>
            <a:endParaRPr lang="en-GB" noProof="0"/>
          </a:p>
        </p:txBody>
      </p:sp>
    </p:spTree>
    <p:extLst>
      <p:ext uri="{BB962C8B-B14F-4D97-AF65-F5344CB8AC3E}">
        <p14:creationId xmlns:p14="http://schemas.microsoft.com/office/powerpoint/2010/main" val="3380689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Common streaming music platforms</a:t>
            </a:r>
          </a:p>
        </p:txBody>
      </p:sp>
      <p:sp>
        <p:nvSpPr>
          <p:cNvPr id="4" name="Footer Placeholder 3"/>
          <p:cNvSpPr>
            <a:spLocks noGrp="1"/>
          </p:cNvSpPr>
          <p:nvPr>
            <p:ph type="ftr" sz="quarter" idx="11"/>
          </p:nvPr>
        </p:nvSpPr>
        <p:spPr/>
        <p:txBody>
          <a:bodyPr/>
          <a:lstStyle/>
          <a:p>
            <a:pPr rtl="0"/>
            <a:r>
              <a:rPr lang="en-GB" noProof="0"/>
              <a:t>Presentation Title</a:t>
            </a:r>
          </a:p>
        </p:txBody>
      </p:sp>
      <p:sp>
        <p:nvSpPr>
          <p:cNvPr id="5" name="Slide Number Placeholder 4"/>
          <p:cNvSpPr>
            <a:spLocks noGrp="1"/>
          </p:cNvSpPr>
          <p:nvPr>
            <p:ph type="sldNum" sz="quarter" idx="12"/>
          </p:nvPr>
        </p:nvSpPr>
        <p:spPr/>
        <p:txBody>
          <a:bodyPr/>
          <a:lstStyle/>
          <a:p>
            <a:pPr rtl="0"/>
            <a:fld id="{D8DA9DAA-006C-4F4B-980E-E3DF019B24E2}" type="slidenum">
              <a:rPr lang="en-GB" noProof="0" smtClean="0"/>
              <a:t>5</a:t>
            </a:fld>
            <a:endParaRPr lang="en-GB" noProof="0"/>
          </a:p>
        </p:txBody>
      </p:sp>
      <p:pic>
        <p:nvPicPr>
          <p:cNvPr id="6" name="图片 5"/>
          <p:cNvPicPr>
            <a:picLocks noChangeAspect="1"/>
          </p:cNvPicPr>
          <p:nvPr/>
        </p:nvPicPr>
        <p:blipFill>
          <a:blip r:embed="rId2"/>
          <a:stretch>
            <a:fillRect/>
          </a:stretch>
        </p:blipFill>
        <p:spPr>
          <a:xfrm>
            <a:off x="1350645" y="1691005"/>
            <a:ext cx="2970530" cy="1980565"/>
          </a:xfrm>
          <a:prstGeom prst="rect">
            <a:avLst/>
          </a:prstGeom>
        </p:spPr>
      </p:pic>
      <p:pic>
        <p:nvPicPr>
          <p:cNvPr id="7" name="图片 6"/>
          <p:cNvPicPr>
            <a:picLocks noChangeAspect="1"/>
          </p:cNvPicPr>
          <p:nvPr/>
        </p:nvPicPr>
        <p:blipFill>
          <a:blip r:embed="rId3"/>
          <a:stretch>
            <a:fillRect/>
          </a:stretch>
        </p:blipFill>
        <p:spPr>
          <a:xfrm>
            <a:off x="4818380" y="1691005"/>
            <a:ext cx="2970530" cy="1980565"/>
          </a:xfrm>
          <a:prstGeom prst="rect">
            <a:avLst/>
          </a:prstGeom>
        </p:spPr>
      </p:pic>
      <p:pic>
        <p:nvPicPr>
          <p:cNvPr id="8" name="图片 7"/>
          <p:cNvPicPr>
            <a:picLocks noChangeAspect="1"/>
          </p:cNvPicPr>
          <p:nvPr/>
        </p:nvPicPr>
        <p:blipFill>
          <a:blip r:embed="rId4"/>
          <a:stretch>
            <a:fillRect/>
          </a:stretch>
        </p:blipFill>
        <p:spPr>
          <a:xfrm>
            <a:off x="8286115" y="1691005"/>
            <a:ext cx="2970530" cy="1980565"/>
          </a:xfrm>
          <a:prstGeom prst="rect">
            <a:avLst/>
          </a:prstGeom>
        </p:spPr>
      </p:pic>
      <p:sp>
        <p:nvSpPr>
          <p:cNvPr id="9" name="文本框 8"/>
          <p:cNvSpPr txBox="1"/>
          <p:nvPr/>
        </p:nvSpPr>
        <p:spPr>
          <a:xfrm>
            <a:off x="1695450" y="4375150"/>
            <a:ext cx="9359265" cy="1198880"/>
          </a:xfrm>
          <a:prstGeom prst="rect">
            <a:avLst/>
          </a:prstGeom>
          <a:noFill/>
        </p:spPr>
        <p:txBody>
          <a:bodyPr wrap="square" rtlCol="0">
            <a:spAutoFit/>
          </a:bodyPr>
          <a:lstStyle/>
          <a:p>
            <a:r>
              <a:rPr lang="zh-CN" altLang="en-US" sz="2400"/>
              <a:t>These are common music apps, but their common problem is</a:t>
            </a:r>
            <a:r>
              <a:rPr lang="en-US" altLang="zh-CN" sz="2400"/>
              <a:t> </a:t>
            </a:r>
            <a:r>
              <a:rPr lang="zh-CN" altLang="en-US" sz="2400"/>
              <a:t>that they have </a:t>
            </a:r>
            <a:r>
              <a:rPr lang="zh-CN" altLang="en-US" sz="2400" i="1"/>
              <a:t>too high a fee</a:t>
            </a:r>
            <a:r>
              <a:rPr lang="zh-CN" altLang="en-US" sz="2400"/>
              <a:t> for the </a:t>
            </a:r>
            <a:r>
              <a:rPr lang="en-US" altLang="zh-CN" sz="2400"/>
              <a:t>creator</a:t>
            </a:r>
            <a:r>
              <a:rPr lang="zh-CN" altLang="en-US" sz="2400"/>
              <a:t> and </a:t>
            </a:r>
            <a:r>
              <a:rPr lang="zh-CN" altLang="en-US" sz="2400" i="1"/>
              <a:t>less profit</a:t>
            </a:r>
            <a:r>
              <a:rPr lang="zh-CN" altLang="en-US" sz="2400"/>
              <a:t> for the creator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t>Music Dapp: AUDIUS</a:t>
            </a:r>
          </a:p>
        </p:txBody>
      </p:sp>
      <p:sp>
        <p:nvSpPr>
          <p:cNvPr id="4" name="Footer Placeholder 3"/>
          <p:cNvSpPr>
            <a:spLocks noGrp="1"/>
          </p:cNvSpPr>
          <p:nvPr>
            <p:ph type="ftr" sz="quarter" idx="11"/>
          </p:nvPr>
        </p:nvSpPr>
        <p:spPr/>
        <p:txBody>
          <a:bodyPr/>
          <a:lstStyle/>
          <a:p>
            <a:pPr rtl="0"/>
            <a:r>
              <a:rPr lang="en-GB" noProof="0"/>
              <a:t>Presentation Title</a:t>
            </a:r>
          </a:p>
        </p:txBody>
      </p:sp>
      <p:sp>
        <p:nvSpPr>
          <p:cNvPr id="5" name="Slide Number Placeholder 4"/>
          <p:cNvSpPr>
            <a:spLocks noGrp="1"/>
          </p:cNvSpPr>
          <p:nvPr>
            <p:ph type="sldNum" sz="quarter" idx="12"/>
          </p:nvPr>
        </p:nvSpPr>
        <p:spPr/>
        <p:txBody>
          <a:bodyPr/>
          <a:lstStyle/>
          <a:p>
            <a:pPr rtl="0"/>
            <a:fld id="{D8DA9DAA-006C-4F4B-980E-E3DF019B24E2}" type="slidenum">
              <a:rPr lang="en-GB" noProof="0" smtClean="0"/>
              <a:t>6</a:t>
            </a:fld>
            <a:endParaRPr lang="en-GB" noProof="0"/>
          </a:p>
        </p:txBody>
      </p:sp>
      <p:pic>
        <p:nvPicPr>
          <p:cNvPr id="6" name="图片 5" descr="截屏2023-05-23 05.32.21"/>
          <p:cNvPicPr>
            <a:picLocks noChangeAspect="1"/>
          </p:cNvPicPr>
          <p:nvPr/>
        </p:nvPicPr>
        <p:blipFill>
          <a:blip r:embed="rId2"/>
          <a:stretch>
            <a:fillRect/>
          </a:stretch>
        </p:blipFill>
        <p:spPr>
          <a:xfrm>
            <a:off x="5803265" y="1691005"/>
            <a:ext cx="5550535" cy="3334385"/>
          </a:xfrm>
          <a:prstGeom prst="rect">
            <a:avLst/>
          </a:prstGeom>
        </p:spPr>
      </p:pic>
      <p:sp>
        <p:nvSpPr>
          <p:cNvPr id="7" name="文本框 6"/>
          <p:cNvSpPr txBox="1"/>
          <p:nvPr/>
        </p:nvSpPr>
        <p:spPr>
          <a:xfrm>
            <a:off x="838200" y="1927225"/>
            <a:ext cx="4670425" cy="2861310"/>
          </a:xfrm>
          <a:prstGeom prst="rect">
            <a:avLst/>
          </a:prstGeom>
          <a:noFill/>
        </p:spPr>
        <p:txBody>
          <a:bodyPr wrap="square" rtlCol="0">
            <a:spAutoFit/>
          </a:bodyPr>
          <a:lstStyle/>
          <a:p>
            <a:pPr indent="0">
              <a:buFont typeface="Arial" panose="020B0604020202020204" pitchFamily="34" charset="0"/>
              <a:buNone/>
            </a:pPr>
            <a:r>
              <a:rPr lang="zh-CN" altLang="en-US"/>
              <a:t>It is a platform for decentralised music sharing and streaming protocols：</a:t>
            </a:r>
          </a:p>
          <a:p>
            <a:pPr marL="285750" indent="-285750">
              <a:buFont typeface="Arial" panose="020B0604020202020204" pitchFamily="34" charset="0"/>
              <a:buChar char="•"/>
            </a:pPr>
            <a:r>
              <a:rPr lang="zh-CN" altLang="en-US"/>
              <a:t>creators can communicate directly with their fans</a:t>
            </a:r>
            <a:r>
              <a:rPr lang="en-US" altLang="zh-CN"/>
              <a:t>.</a:t>
            </a:r>
            <a:endParaRPr lang="zh-CN" altLang="en-US"/>
          </a:p>
          <a:p>
            <a:pPr marL="285750" indent="-285750">
              <a:buFont typeface="Arial" panose="020B0604020202020204" pitchFamily="34" charset="0"/>
              <a:buChar char="•"/>
            </a:pPr>
            <a:r>
              <a:rPr lang="zh-CN" altLang="en-US"/>
              <a:t>creators receive </a:t>
            </a:r>
            <a:r>
              <a:rPr lang="en-US" altLang="zh-CN"/>
              <a:t>most of</a:t>
            </a:r>
            <a:r>
              <a:rPr lang="zh-CN" altLang="en-US"/>
              <a:t> benefits created by their work.</a:t>
            </a:r>
          </a:p>
          <a:p>
            <a:pPr marL="285750" indent="-285750">
              <a:buFont typeface="Arial" panose="020B0604020202020204" pitchFamily="34" charset="0"/>
              <a:buChar char="•"/>
            </a:pPr>
            <a:r>
              <a:rPr lang="zh-CN" altLang="en-US"/>
              <a:t>The unique NFT gating feature allows only token holders of the corresponding collection to access the creators' NFTs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1C0F0-8DB5-7437-70AA-4B71050DCE41}"/>
              </a:ext>
            </a:extLst>
          </p:cNvPr>
          <p:cNvSpPr>
            <a:spLocks noGrp="1"/>
          </p:cNvSpPr>
          <p:nvPr>
            <p:ph type="title"/>
          </p:nvPr>
        </p:nvSpPr>
        <p:spPr>
          <a:xfrm>
            <a:off x="838200" y="397129"/>
            <a:ext cx="10168129" cy="1179576"/>
          </a:xfrm>
        </p:spPr>
        <p:txBody>
          <a:bodyPr>
            <a:noAutofit/>
          </a:bodyPr>
          <a:lstStyle/>
          <a:p>
            <a:r>
              <a:rPr lang="en-US" sz="3200" dirty="0"/>
              <a:t>Problems with Web 2.0 streaming &amp; distribution </a:t>
            </a:r>
          </a:p>
        </p:txBody>
      </p:sp>
      <p:sp>
        <p:nvSpPr>
          <p:cNvPr id="4" name="Content Placeholder 3">
            <a:extLst>
              <a:ext uri="{FF2B5EF4-FFF2-40B4-BE49-F238E27FC236}">
                <a16:creationId xmlns:a16="http://schemas.microsoft.com/office/drawing/2014/main" id="{3868D8E1-951F-62D1-A6D0-BDF5FE952D56}"/>
              </a:ext>
            </a:extLst>
          </p:cNvPr>
          <p:cNvSpPr>
            <a:spLocks noGrp="1"/>
          </p:cNvSpPr>
          <p:nvPr>
            <p:ph idx="1"/>
          </p:nvPr>
        </p:nvSpPr>
        <p:spPr>
          <a:xfrm>
            <a:off x="850392" y="2144684"/>
            <a:ext cx="9457390" cy="4027516"/>
          </a:xfrm>
        </p:spPr>
        <p:txBody>
          <a:bodyPr/>
          <a:lstStyle/>
          <a:p>
            <a:pPr marL="342900" indent="-342900" algn="l">
              <a:buFont typeface="Arial" panose="020B0604020202020204" pitchFamily="34" charset="0"/>
              <a:buChar char="•"/>
            </a:pPr>
            <a:r>
              <a:rPr lang="en-GB" b="0" i="0" dirty="0">
                <a:effectLst/>
                <a:latin typeface="Univers" panose="020B0503020202020204" pitchFamily="34" charset="0"/>
              </a:rPr>
              <a:t>Lack of transparency: The entities controlling these services hold most of the information about revenue generation and distribution, making it hard for artists to verify whether they're receiving a fair share.</a:t>
            </a:r>
          </a:p>
          <a:p>
            <a:pPr marL="342900" indent="-342900" algn="l">
              <a:buFont typeface="Arial" panose="020B0604020202020204" pitchFamily="34" charset="0"/>
              <a:buChar char="•"/>
            </a:pPr>
            <a:r>
              <a:rPr lang="en-GB" b="0" i="0" dirty="0">
                <a:effectLst/>
                <a:latin typeface="Univers" panose="020B0503020202020204" pitchFamily="34" charset="0"/>
              </a:rPr>
              <a:t>Limited control for artists: With control concentrated in the hands of a few, artists often have little say over their work's distribution, including how it's used and priced.</a:t>
            </a:r>
          </a:p>
          <a:p>
            <a:pPr marL="342900" indent="-342900" algn="l">
              <a:buFont typeface="Arial" panose="020B0604020202020204" pitchFamily="34" charset="0"/>
              <a:buChar char="•"/>
            </a:pPr>
            <a:r>
              <a:rPr lang="en-GB" b="0" i="0" dirty="0">
                <a:effectLst/>
                <a:latin typeface="Univers" panose="020B0503020202020204" pitchFamily="34" charset="0"/>
              </a:rPr>
              <a:t>High barriers to entry: Centralised services often impose high costs and strict requirements, making it challenging for emerging artists to join these platforms.</a:t>
            </a:r>
          </a:p>
          <a:p>
            <a:endParaRPr lang="en-US" dirty="0"/>
          </a:p>
        </p:txBody>
      </p:sp>
      <p:sp>
        <p:nvSpPr>
          <p:cNvPr id="7" name="Slide Number Placeholder 6">
            <a:extLst>
              <a:ext uri="{FF2B5EF4-FFF2-40B4-BE49-F238E27FC236}">
                <a16:creationId xmlns:a16="http://schemas.microsoft.com/office/drawing/2014/main" id="{9EA7EF57-793F-706B-F63E-46AE135534A3}"/>
              </a:ext>
            </a:extLst>
          </p:cNvPr>
          <p:cNvSpPr>
            <a:spLocks noGrp="1"/>
          </p:cNvSpPr>
          <p:nvPr>
            <p:ph type="sldNum" sz="quarter" idx="12"/>
          </p:nvPr>
        </p:nvSpPr>
        <p:spPr/>
        <p:txBody>
          <a:bodyPr/>
          <a:lstStyle/>
          <a:p>
            <a:pPr rtl="0"/>
            <a:fld id="{D8DA9DAA-006C-4F4B-980E-E3DF019B24E2}" type="slidenum">
              <a:rPr lang="en-GB" noProof="0" smtClean="0"/>
              <a:pPr rtl="0"/>
              <a:t>7</a:t>
            </a:fld>
            <a:endParaRPr lang="en-GB" noProof="0"/>
          </a:p>
        </p:txBody>
      </p:sp>
    </p:spTree>
    <p:extLst>
      <p:ext uri="{BB962C8B-B14F-4D97-AF65-F5344CB8AC3E}">
        <p14:creationId xmlns:p14="http://schemas.microsoft.com/office/powerpoint/2010/main" val="212220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484D1-F69C-223F-CAA6-BA7EC0052BE2}"/>
              </a:ext>
            </a:extLst>
          </p:cNvPr>
          <p:cNvSpPr>
            <a:spLocks noGrp="1"/>
          </p:cNvSpPr>
          <p:nvPr>
            <p:ph type="title"/>
          </p:nvPr>
        </p:nvSpPr>
        <p:spPr/>
        <p:txBody>
          <a:bodyPr/>
          <a:lstStyle/>
          <a:p>
            <a:r>
              <a:rPr lang="en-GB" dirty="0"/>
              <a:t>Our Idea</a:t>
            </a:r>
          </a:p>
        </p:txBody>
      </p:sp>
      <p:sp>
        <p:nvSpPr>
          <p:cNvPr id="4" name="Footer Placeholder 3">
            <a:extLst>
              <a:ext uri="{FF2B5EF4-FFF2-40B4-BE49-F238E27FC236}">
                <a16:creationId xmlns:a16="http://schemas.microsoft.com/office/drawing/2014/main" id="{E5D32E0E-2803-992E-B025-B53078132ADA}"/>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53F8A7ED-59BE-09F7-09DF-08F72E1F9C5E}"/>
              </a:ext>
            </a:extLst>
          </p:cNvPr>
          <p:cNvSpPr>
            <a:spLocks noGrp="1"/>
          </p:cNvSpPr>
          <p:nvPr>
            <p:ph type="sldNum" sz="quarter" idx="12"/>
          </p:nvPr>
        </p:nvSpPr>
        <p:spPr/>
        <p:txBody>
          <a:bodyPr/>
          <a:lstStyle/>
          <a:p>
            <a:pPr rtl="0"/>
            <a:fld id="{D8DA9DAA-006C-4F4B-980E-E3DF019B24E2}" type="slidenum">
              <a:rPr lang="en-GB" noProof="0" smtClean="0"/>
              <a:t>8</a:t>
            </a:fld>
            <a:endParaRPr lang="en-GB" noProof="0"/>
          </a:p>
        </p:txBody>
      </p:sp>
      <p:sp>
        <p:nvSpPr>
          <p:cNvPr id="7" name="TextBox 6">
            <a:extLst>
              <a:ext uri="{FF2B5EF4-FFF2-40B4-BE49-F238E27FC236}">
                <a16:creationId xmlns:a16="http://schemas.microsoft.com/office/drawing/2014/main" id="{EC57015D-CEEC-4D12-9D9E-B91AD91E0D8D}"/>
              </a:ext>
            </a:extLst>
          </p:cNvPr>
          <p:cNvSpPr txBox="1"/>
          <p:nvPr/>
        </p:nvSpPr>
        <p:spPr>
          <a:xfrm>
            <a:off x="1116281" y="2161309"/>
            <a:ext cx="8030687" cy="3139321"/>
          </a:xfrm>
          <a:prstGeom prst="rect">
            <a:avLst/>
          </a:prstGeom>
          <a:noFill/>
        </p:spPr>
        <p:txBody>
          <a:bodyPr wrap="square">
            <a:spAutoFit/>
          </a:bodyPr>
          <a:lstStyle/>
          <a:p>
            <a:r>
              <a:rPr lang="en-GB" dirty="0"/>
              <a:t>Our decentralised music distribution platform JJAX, attempts to solve these problems through the application of blockchain technology. </a:t>
            </a:r>
          </a:p>
          <a:p>
            <a:endParaRPr lang="en-GB" dirty="0"/>
          </a:p>
          <a:p>
            <a:r>
              <a:rPr lang="en-GB" dirty="0"/>
              <a:t>Providing free music file uploading services, enabling original creators to upload their music to our platform, set their own prices, and receive the majority of their earnings in cryptocurrency when other users purchase their music</a:t>
            </a:r>
          </a:p>
          <a:p>
            <a:endParaRPr lang="en-GB" dirty="0"/>
          </a:p>
          <a:p>
            <a:endParaRPr lang="en-GB" dirty="0"/>
          </a:p>
          <a:p>
            <a:r>
              <a:rPr lang="en-GB" dirty="0"/>
              <a:t>Built on Ethereum, using smart contracts, tokenisation and NFTs to provide a more open and transparent environment for all users.</a:t>
            </a:r>
            <a:endParaRPr lang="en-US" dirty="0"/>
          </a:p>
        </p:txBody>
      </p:sp>
    </p:spTree>
    <p:extLst>
      <p:ext uri="{BB962C8B-B14F-4D97-AF65-F5344CB8AC3E}">
        <p14:creationId xmlns:p14="http://schemas.microsoft.com/office/powerpoint/2010/main" val="68587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B175-F42F-0CEF-0A65-55D3AE09E3A2}"/>
              </a:ext>
            </a:extLst>
          </p:cNvPr>
          <p:cNvSpPr>
            <a:spLocks noGrp="1"/>
          </p:cNvSpPr>
          <p:nvPr>
            <p:ph type="title"/>
          </p:nvPr>
        </p:nvSpPr>
        <p:spPr/>
        <p:txBody>
          <a:bodyPr/>
          <a:lstStyle/>
          <a:p>
            <a:r>
              <a:rPr lang="en-GB" dirty="0"/>
              <a:t>Background Technology</a:t>
            </a:r>
          </a:p>
        </p:txBody>
      </p:sp>
      <p:sp>
        <p:nvSpPr>
          <p:cNvPr id="4" name="Footer Placeholder 3">
            <a:extLst>
              <a:ext uri="{FF2B5EF4-FFF2-40B4-BE49-F238E27FC236}">
                <a16:creationId xmlns:a16="http://schemas.microsoft.com/office/drawing/2014/main" id="{5C39C113-B40C-6D15-7799-DBAD2379EAD1}"/>
              </a:ext>
            </a:extLst>
          </p:cNvPr>
          <p:cNvSpPr>
            <a:spLocks noGrp="1"/>
          </p:cNvSpPr>
          <p:nvPr>
            <p:ph type="ftr" sz="quarter" idx="11"/>
          </p:nvPr>
        </p:nvSpPr>
        <p:spPr/>
        <p:txBody>
          <a:bodyPr/>
          <a:lstStyle/>
          <a:p>
            <a:pPr rtl="0">
              <a:spcAft>
                <a:spcPts val="600"/>
              </a:spcAft>
            </a:pPr>
            <a:r>
              <a:rPr lang="en-GB" dirty="0"/>
              <a:t>JJAX – NFT powered Music Sharing</a:t>
            </a:r>
            <a:endParaRPr lang="en-GB" noProof="0" dirty="0"/>
          </a:p>
        </p:txBody>
      </p:sp>
      <p:sp>
        <p:nvSpPr>
          <p:cNvPr id="5" name="Slide Number Placeholder 4">
            <a:extLst>
              <a:ext uri="{FF2B5EF4-FFF2-40B4-BE49-F238E27FC236}">
                <a16:creationId xmlns:a16="http://schemas.microsoft.com/office/drawing/2014/main" id="{96FEBBF9-05BF-6DE1-33DC-558A89CD5AA5}"/>
              </a:ext>
            </a:extLst>
          </p:cNvPr>
          <p:cNvSpPr>
            <a:spLocks noGrp="1"/>
          </p:cNvSpPr>
          <p:nvPr>
            <p:ph type="sldNum" sz="quarter" idx="12"/>
          </p:nvPr>
        </p:nvSpPr>
        <p:spPr/>
        <p:txBody>
          <a:bodyPr/>
          <a:lstStyle/>
          <a:p>
            <a:pPr rtl="0"/>
            <a:fld id="{D8DA9DAA-006C-4F4B-980E-E3DF019B24E2}" type="slidenum">
              <a:rPr lang="en-GB" noProof="0" smtClean="0"/>
              <a:t>9</a:t>
            </a:fld>
            <a:endParaRPr lang="en-GB" noProof="0"/>
          </a:p>
        </p:txBody>
      </p:sp>
      <p:pic>
        <p:nvPicPr>
          <p:cNvPr id="6" name="Picture 5">
            <a:extLst>
              <a:ext uri="{FF2B5EF4-FFF2-40B4-BE49-F238E27FC236}">
                <a16:creationId xmlns:a16="http://schemas.microsoft.com/office/drawing/2014/main" id="{A7197A0B-F4A7-8AFB-C088-391B817D9F07}"/>
              </a:ext>
            </a:extLst>
          </p:cNvPr>
          <p:cNvPicPr>
            <a:picLocks noChangeAspect="1"/>
          </p:cNvPicPr>
          <p:nvPr/>
        </p:nvPicPr>
        <p:blipFill>
          <a:blip r:embed="rId2"/>
          <a:stretch>
            <a:fillRect/>
          </a:stretch>
        </p:blipFill>
        <p:spPr>
          <a:xfrm>
            <a:off x="8064843" y="2379040"/>
            <a:ext cx="3288957" cy="3288957"/>
          </a:xfrm>
          <a:prstGeom prst="rect">
            <a:avLst/>
          </a:prstGeom>
        </p:spPr>
      </p:pic>
      <p:pic>
        <p:nvPicPr>
          <p:cNvPr id="7" name="Picture 6">
            <a:extLst>
              <a:ext uri="{FF2B5EF4-FFF2-40B4-BE49-F238E27FC236}">
                <a16:creationId xmlns:a16="http://schemas.microsoft.com/office/drawing/2014/main" id="{0C1DBAD7-8464-D3B1-6D31-DC99270D8F31}"/>
              </a:ext>
            </a:extLst>
          </p:cNvPr>
          <p:cNvPicPr>
            <a:picLocks noChangeAspect="1"/>
          </p:cNvPicPr>
          <p:nvPr/>
        </p:nvPicPr>
        <p:blipFill>
          <a:blip r:embed="rId3"/>
          <a:stretch>
            <a:fillRect/>
          </a:stretch>
        </p:blipFill>
        <p:spPr>
          <a:xfrm>
            <a:off x="8064843" y="1673909"/>
            <a:ext cx="3288957" cy="519993"/>
          </a:xfrm>
          <a:prstGeom prst="rect">
            <a:avLst/>
          </a:prstGeom>
        </p:spPr>
      </p:pic>
      <p:pic>
        <p:nvPicPr>
          <p:cNvPr id="8" name="Picture 7">
            <a:extLst>
              <a:ext uri="{FF2B5EF4-FFF2-40B4-BE49-F238E27FC236}">
                <a16:creationId xmlns:a16="http://schemas.microsoft.com/office/drawing/2014/main" id="{2DC41CD4-C194-6339-EE2A-4DA6E48296B9}"/>
              </a:ext>
            </a:extLst>
          </p:cNvPr>
          <p:cNvPicPr>
            <a:picLocks noChangeAspect="1"/>
          </p:cNvPicPr>
          <p:nvPr/>
        </p:nvPicPr>
        <p:blipFill>
          <a:blip r:embed="rId4"/>
          <a:stretch>
            <a:fillRect/>
          </a:stretch>
        </p:blipFill>
        <p:spPr>
          <a:xfrm>
            <a:off x="8153400" y="4023518"/>
            <a:ext cx="924232" cy="924232"/>
          </a:xfrm>
          <a:prstGeom prst="rect">
            <a:avLst/>
          </a:prstGeom>
        </p:spPr>
      </p:pic>
      <p:sp>
        <p:nvSpPr>
          <p:cNvPr id="9" name="TextBox 8">
            <a:extLst>
              <a:ext uri="{FF2B5EF4-FFF2-40B4-BE49-F238E27FC236}">
                <a16:creationId xmlns:a16="http://schemas.microsoft.com/office/drawing/2014/main" id="{14E74D8A-6B36-C65C-9C76-87F614668412}"/>
              </a:ext>
            </a:extLst>
          </p:cNvPr>
          <p:cNvSpPr txBox="1"/>
          <p:nvPr/>
        </p:nvSpPr>
        <p:spPr>
          <a:xfrm>
            <a:off x="1064276" y="2379040"/>
            <a:ext cx="6518787" cy="2308324"/>
          </a:xfrm>
          <a:prstGeom prst="rect">
            <a:avLst/>
          </a:prstGeom>
          <a:noFill/>
        </p:spPr>
        <p:txBody>
          <a:bodyPr wrap="square" rtlCol="0">
            <a:spAutoFit/>
          </a:bodyPr>
          <a:lstStyle/>
          <a:p>
            <a:pPr marL="285750" indent="-285750">
              <a:buFont typeface="Arial" panose="020B0604020202020204" pitchFamily="34" charset="0"/>
              <a:buChar char="•"/>
            </a:pPr>
            <a:r>
              <a:rPr lang="en-GB" dirty="0"/>
              <a:t>The project is heavily based on the ERC 721 “Non-Fungible Token Standard”</a:t>
            </a:r>
          </a:p>
          <a:p>
            <a:endParaRPr lang="en-GB" dirty="0"/>
          </a:p>
          <a:p>
            <a:pPr marL="285750" indent="-285750">
              <a:buFont typeface="Arial" panose="020B0604020202020204" pitchFamily="34" charset="0"/>
              <a:buChar char="•"/>
            </a:pPr>
            <a:r>
              <a:rPr lang="en-GB" dirty="0" err="1"/>
              <a:t>OpenZeppelins</a:t>
            </a:r>
            <a:r>
              <a:rPr lang="en-GB" dirty="0"/>
              <a:t>’ implementation is used by the project through inheritance.</a:t>
            </a:r>
          </a:p>
          <a:p>
            <a:endParaRPr lang="en-GB" dirty="0"/>
          </a:p>
          <a:p>
            <a:pPr marL="285750" indent="-285750">
              <a:buFont typeface="Arial" panose="020B0604020202020204" pitchFamily="34" charset="0"/>
              <a:buChar char="•"/>
            </a:pPr>
            <a:r>
              <a:rPr lang="en-GB" dirty="0"/>
              <a:t>IPFS is used to host the song metadata</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6154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{1608CC93-CD15-46ED-9056-F99C2110FBDE}tf89338750_win32</Template>
  <TotalTime>619</TotalTime>
  <Words>1694</Words>
  <Application>Microsoft Macintosh PowerPoint</Application>
  <PresentationFormat>Widescreen</PresentationFormat>
  <Paragraphs>174</Paragraphs>
  <Slides>30</Slides>
  <Notes>4</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Söhne</vt:lpstr>
      <vt:lpstr>system-ui</vt:lpstr>
      <vt:lpstr>Univers</vt:lpstr>
      <vt:lpstr>GradientUnivers</vt:lpstr>
      <vt:lpstr>JJAX AN NFT Based Music Sharing Platform</vt:lpstr>
      <vt:lpstr>Intro</vt:lpstr>
      <vt:lpstr>Introduction</vt:lpstr>
      <vt:lpstr>PowerPoint Presentation</vt:lpstr>
      <vt:lpstr>Common streaming music platforms</vt:lpstr>
      <vt:lpstr>Music Dapp: AUDIUS</vt:lpstr>
      <vt:lpstr>Problems with Web 2.0 streaming &amp; distribution </vt:lpstr>
      <vt:lpstr>Our Idea</vt:lpstr>
      <vt:lpstr>Background Technology</vt:lpstr>
      <vt:lpstr>The “Non-Fungible Token Standard”</vt:lpstr>
      <vt:lpstr>PowerPoint Presentation</vt:lpstr>
      <vt:lpstr>IPFS</vt:lpstr>
      <vt:lpstr>Backend Design</vt:lpstr>
      <vt:lpstr>Backend Design, Initial Minting of NFT</vt:lpstr>
      <vt:lpstr>Backend Design, Structures</vt:lpstr>
      <vt:lpstr>Backend Design, Creation of Fixed Price Listing</vt:lpstr>
      <vt:lpstr>Backend Design, Creation of Auction Based Listing</vt:lpstr>
      <vt:lpstr>Backend Design, Buying a Fixed Price Listing</vt:lpstr>
      <vt:lpstr>Backend Design, Buying an Auction Based Listing</vt:lpstr>
      <vt:lpstr>Backend Design, Mechanism for Concluding Auction</vt:lpstr>
      <vt:lpstr>Backend Design, Presenting Active Fixed Price Listings </vt:lpstr>
      <vt:lpstr>Backend Design, Presenting Active Auction Listings</vt:lpstr>
      <vt:lpstr>Front End</vt:lpstr>
      <vt:lpstr>Front End, Upload Functionality</vt:lpstr>
      <vt:lpstr>Front End, NFT list</vt:lpstr>
      <vt:lpstr>Front End, Continued</vt:lpstr>
      <vt:lpstr>Front End Demo, Ownership &amp; Minting</vt:lpstr>
      <vt:lpstr>Front End Demo, Creating &amp; Viewing Listings</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JJAX AN NFT Based Music Sharing Platform</dc:title>
  <dc:creator>Jake Grieves</dc:creator>
  <cp:lastModifiedBy>Andrew Naoya McWilliam</cp:lastModifiedBy>
  <cp:revision>25</cp:revision>
  <dcterms:created xsi:type="dcterms:W3CDTF">2023-05-18T13:12:19Z</dcterms:created>
  <dcterms:modified xsi:type="dcterms:W3CDTF">2023-05-23T08:36:14Z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